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87" r:id="rId2"/>
    <p:sldId id="288" r:id="rId3"/>
    <p:sldId id="270" r:id="rId4"/>
    <p:sldId id="271" r:id="rId5"/>
    <p:sldId id="273" r:id="rId6"/>
    <p:sldId id="272" r:id="rId7"/>
    <p:sldId id="274" r:id="rId8"/>
    <p:sldId id="260" r:id="rId9"/>
    <p:sldId id="285" r:id="rId10"/>
    <p:sldId id="277" r:id="rId11"/>
    <p:sldId id="314" r:id="rId12"/>
    <p:sldId id="296" r:id="rId13"/>
    <p:sldId id="317" r:id="rId14"/>
    <p:sldId id="298" r:id="rId15"/>
    <p:sldId id="280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9" r:id="rId26"/>
    <p:sldId id="310" r:id="rId27"/>
    <p:sldId id="311" r:id="rId28"/>
    <p:sldId id="312" r:id="rId29"/>
    <p:sldId id="316" r:id="rId30"/>
    <p:sldId id="313" r:id="rId31"/>
    <p:sldId id="315" r:id="rId32"/>
    <p:sldId id="294" r:id="rId33"/>
    <p:sldId id="257" r:id="rId34"/>
    <p:sldId id="258" r:id="rId35"/>
    <p:sldId id="263" r:id="rId36"/>
  </p:sldIdLst>
  <p:sldSz cx="12192000" cy="6858000"/>
  <p:notesSz cx="6858000" cy="9144000"/>
  <p:embeddedFontLst>
    <p:embeddedFont>
      <p:font typeface="Assistant" pitchFamily="2" charset="-79"/>
      <p:regular r:id="rId38"/>
      <p:bold r:id="rId39"/>
    </p:embeddedFont>
    <p:embeddedFont>
      <p:font typeface="Cambria Math" panose="02040503050406030204" pitchFamily="18" charset="0"/>
      <p:regular r:id="rId40"/>
    </p:embeddedFont>
    <p:embeddedFont>
      <p:font typeface="Ploni DL 1.1 AAA" panose="020B0604020202020204" charset="-79"/>
      <p:regular r:id="rId41"/>
      <p:bold r:id="rId42"/>
    </p:embeddedFont>
    <p:embeddedFont>
      <p:font typeface="Ploni DL 1.1 AAA Black" panose="020B0604020202020204" charset="-79"/>
      <p:bold r:id="rId43"/>
    </p:embeddedFont>
    <p:embeddedFont>
      <p:font typeface="Ploni DL 1.1 AAA D-Bold" panose="00000700000000000000" charset="-79"/>
      <p:regular r:id="rId44"/>
      <p:bold r:id="rId45"/>
    </p:embeddedFont>
    <p:embeddedFont>
      <p:font typeface="Ploni DL 1.1 AAA Light" panose="020B0604020202020204" charset="-79"/>
      <p:regular r:id="rId46"/>
    </p:embeddedFont>
    <p:embeddedFont>
      <p:font typeface="Ploni DL 1.1 AAA Medium" panose="020B0604020202020204" charset="-79"/>
      <p:regular r:id="rId47"/>
    </p:embeddedFont>
  </p:embeddedFontLst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EEFB"/>
    <a:srgbClr val="C1E5F5"/>
    <a:srgbClr val="46B1E1"/>
    <a:srgbClr val="FBE3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3135" autoAdjust="0"/>
    <p:restoredTop sz="94717"/>
  </p:normalViewPr>
  <p:slideViewPr>
    <p:cSldViewPr snapToGrid="0">
      <p:cViewPr varScale="1">
        <p:scale>
          <a:sx n="104" d="100"/>
          <a:sy n="104" d="100"/>
        </p:scale>
        <p:origin x="12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FE011D2A-5831-4D89-9773-363C8F6B3B22}" type="datetimeFigureOut">
              <a:rPr lang="he-IL" smtClean="0"/>
              <a:t>ט"ו/אב/תשפ"ד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74C124F3-D6CE-4A4C-81E1-3186917A2F6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1868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התהליך:</a:t>
            </a:r>
          </a:p>
          <a:p>
            <a:pPr marL="228600" indent="-228600">
              <a:buAutoNum type="arabicPeriod"/>
            </a:pPr>
            <a:r>
              <a:rPr lang="he-IL" dirty="0"/>
              <a:t>אלקטרון מבצע אינטראקציה עם האטום</a:t>
            </a:r>
          </a:p>
          <a:p>
            <a:pPr marL="228600" indent="-228600">
              <a:buAutoNum type="arabicPeriod"/>
            </a:pPr>
            <a:r>
              <a:rPr lang="he-IL" dirty="0"/>
              <a:t>אם אין לו מספיק אנרגיה – קרינה האטה רציפה משוחררת</a:t>
            </a:r>
          </a:p>
          <a:p>
            <a:pPr marL="228600" indent="-228600">
              <a:buAutoNum type="arabicPeriod"/>
            </a:pPr>
            <a:r>
              <a:rPr lang="he-IL" dirty="0"/>
              <a:t>כשיש לו מספיק אנרגיה, הוא מיינן את האטום ומשחרר אלקטרון</a:t>
            </a:r>
          </a:p>
          <a:p>
            <a:pPr marL="228600" indent="-228600">
              <a:buAutoNum type="arabicPeriod"/>
            </a:pPr>
            <a:r>
              <a:rPr lang="he-IL" dirty="0"/>
              <a:t>במקרה זה אלקטרון מאורביטל גבוה יותר יורד לקחת את מקומו ומשחרר פוטון באנרגיה מתאימה להפרש בין הרמות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124F3-D6CE-4A4C-81E1-3186917A2F6B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8070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כל מעבר מתאים לירידה מאורביטל גבוה לנמוך. אין משמעות לקרינה שגרמה לינון אלא רק להפרשים בין הרמות ולכן זו קרינה שאופיינית לאטום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124F3-D6CE-4A4C-81E1-3186917A2F6B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7947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כשמשתמשים בפוטונים אין קרינת האטה ולכן מקבלים רק את הספקטרום הבדיד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124F3-D6CE-4A4C-81E1-3186917A2F6B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6986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124F3-D6CE-4A4C-81E1-3186917A2F6B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4067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המולטי-צ'אנל אנלייזר מקבל פולסים של מתח הפרופורציונליים לאנרגיה. הערוץ בו כל מתח נקלט הוא פונקציה לינארית של האנרגיה הנקלטת בפולס, והמקלט בונה היסטוגרמה של כמות הפולסים המתקבלים בכל ערוץ – כך נוכל לזהות את המקסימות על גבי הרעש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124F3-D6CE-4A4C-81E1-3186917A2F6B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76254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נופל בטווח המתאים ל-</a:t>
            </a:r>
            <a:r>
              <a:rPr lang="en-US" dirty="0"/>
              <a:t>cu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124F3-D6CE-4A4C-81E1-3186917A2F6B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9034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במדידה שלנו היחס בין העוצמות המתקבלות בנחושת ואלומיניום היה 1/150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124F3-D6CE-4A4C-81E1-3186917A2F6B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7170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74E4-FDF8-E986-635B-A747307A6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473CD-9BB8-69E0-32B7-4DD2172B2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A5766-EB38-2BD1-AF5B-596FE991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CB6B-2CE3-49C7-A088-EB6A5D89E0E7}" type="datetimeFigureOut">
              <a:rPr lang="he-IL" smtClean="0"/>
              <a:t>ט"ו/אב/תשפ"ד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73B1B-3FBC-899A-7564-400BA743A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97DA9-C59F-2A07-0B6E-9A0C64646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9D31C-A5ED-4DA8-A516-83DD599C2F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983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EDC25-2E7F-0119-B756-B788CB0BB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045987-6037-6C01-0D5A-8627DFE47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53727-2EC1-3EBA-2EDC-DD9461C31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DF849-1E36-6886-B354-A4D3B5823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CB6B-2CE3-49C7-A088-EB6A5D89E0E7}" type="datetimeFigureOut">
              <a:rPr lang="he-IL" smtClean="0"/>
              <a:t>ט"ו/אב/תשפ"ד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E8E55-C493-93E4-7288-1124A5AC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4F54C-F361-D5B9-2B30-75284D1C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9D31C-A5ED-4DA8-A516-83DD599C2F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9850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8835C-524E-0474-353D-0461D0D1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F6170-BBA9-74C1-A610-03E20281A6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7D24A-90B5-067B-1034-1F93A41E6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CB6B-2CE3-49C7-A088-EB6A5D89E0E7}" type="datetimeFigureOut">
              <a:rPr lang="he-IL" smtClean="0"/>
              <a:t>ט"ו/אב/תשפ"ד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EB73A-59EF-298C-6070-450E4A78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B6F0-0ABF-C6B3-CCFA-1490EAD26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9D31C-A5ED-4DA8-A516-83DD599C2F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1732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8E92DB-A088-804A-D19C-088289C52F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D8EE0-E2D5-255C-8398-73212595A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37B53-E18E-3BE7-A22F-2F0C52A2E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CB6B-2CE3-49C7-A088-EB6A5D89E0E7}" type="datetimeFigureOut">
              <a:rPr lang="he-IL" smtClean="0"/>
              <a:t>ט"ו/אב/תשפ"ד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2212C-8630-4939-071F-580E54AD9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7E477-5A41-5779-F607-CDDB759B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9D31C-A5ED-4DA8-A516-83DD599C2F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9713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89D4-5A9B-F733-BC66-6133A54CF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F1642-7329-9E63-6423-CC9EA0023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77095-C292-E352-1B9E-092487534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CB6B-2CE3-49C7-A088-EB6A5D89E0E7}" type="datetimeFigureOut">
              <a:rPr lang="he-IL" smtClean="0"/>
              <a:t>ט"ו/אב/תשפ"ד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B145B-BF38-DBFE-913D-0D18408C4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47F93-219A-7AA0-8149-22D58F0A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9D31C-A5ED-4DA8-A516-83DD599C2F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060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82DD7-A15F-EB2C-4C7E-9137298A6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09339-563D-1D15-AEAE-E46B97AB8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52268-DFBC-882B-FAD3-9C9A5009D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CB6B-2CE3-49C7-A088-EB6A5D89E0E7}" type="datetimeFigureOut">
              <a:rPr lang="he-IL" smtClean="0"/>
              <a:t>ט"ו/אב/תשפ"ד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885E2-1F42-9D46-15F7-37CD66B6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9CA73-FAD8-2ABE-93E2-26730176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9D31C-A5ED-4DA8-A516-83DD599C2F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9181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CABE-33FB-1459-F2EE-C822B380E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B74EE-01A1-6D99-861A-14F67201E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00029-4C83-0F7D-7F24-1144EC770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FCBF0-37E3-F8DE-FEAA-C4FDF976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CB6B-2CE3-49C7-A088-EB6A5D89E0E7}" type="datetimeFigureOut">
              <a:rPr lang="he-IL" smtClean="0"/>
              <a:t>ט"ו/אב/תשפ"ד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84602-0F2C-530F-BB53-849F4B6A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41170-C575-8EFB-67D8-7B87078B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9D31C-A5ED-4DA8-A516-83DD599C2F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851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D4175-A8D9-F110-8DE4-600192B2A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E8FA2-22C2-F15B-CDEE-3FC50E4C4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6480E-E0EE-C984-D53E-7EDCE0BE9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40A93A-7AC8-8F0C-11EA-EE2592EA28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CE1DA1-C34D-7F16-017D-C24F22BE4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438B2F-ED7C-7EFF-F08A-93B34D6BE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CB6B-2CE3-49C7-A088-EB6A5D89E0E7}" type="datetimeFigureOut">
              <a:rPr lang="he-IL" smtClean="0"/>
              <a:t>ט"ו/אב/תשפ"ד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75478-A02F-429F-0472-7D31B39F5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1D793B-5490-6791-BE91-750B88A2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9D31C-A5ED-4DA8-A516-83DD599C2F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3071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091DA-9859-5C63-0B16-210D5E86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2F122D-44B2-CB85-D153-18FCF443D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CB6B-2CE3-49C7-A088-EB6A5D89E0E7}" type="datetimeFigureOut">
              <a:rPr lang="he-IL" smtClean="0"/>
              <a:t>ט"ו/אב/תשפ"ד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5CD49-5F8C-D740-73DE-390405BA5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D36E5-954F-3548-9A5C-C2DB4845E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9D31C-A5ED-4DA8-A516-83DD599C2F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5007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320D-B98F-A5CA-8070-73E53388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37" y="483529"/>
            <a:ext cx="7545371" cy="661720"/>
          </a:xfrm>
          <a:noFill/>
        </p:spPr>
        <p:txBody>
          <a:bodyPr wrap="square" rtlCol="1">
            <a:spAutoFit/>
          </a:bodyPr>
          <a:lstStyle>
            <a:lvl1pPr rtl="0">
              <a:defRPr lang="he-IL" sz="4000">
                <a:solidFill>
                  <a:schemeClr val="accent4">
                    <a:lumMod val="50000"/>
                  </a:schemeClr>
                </a:solidFill>
                <a:latin typeface="Ploni DL 1.1 AAA" panose="00000500000000000000" pitchFamily="50" charset="-79"/>
                <a:ea typeface="+mn-ea"/>
                <a:cs typeface="Ploni DL 1.1 AAA" panose="00000500000000000000" pitchFamily="50" charset="-79"/>
              </a:defRPr>
            </a:lvl1pPr>
          </a:lstStyle>
          <a:p>
            <a:pPr marL="0" lvl="0" algn="r" rtl="1"/>
            <a:r>
              <a:rPr lang="en-US" dirty="0"/>
              <a:t>Click to edit Master title style</a:t>
            </a:r>
            <a:endParaRPr lang="he-IL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4268D0-504C-1A72-2BFC-AD86F05C0717}"/>
              </a:ext>
            </a:extLst>
          </p:cNvPr>
          <p:cNvCxnSpPr>
            <a:cxnSpLocks/>
          </p:cNvCxnSpPr>
          <p:nvPr userDrawn="1"/>
        </p:nvCxnSpPr>
        <p:spPr>
          <a:xfrm>
            <a:off x="0" y="1199109"/>
            <a:ext cx="4101296" cy="0"/>
          </a:xfrm>
          <a:prstGeom prst="line">
            <a:avLst/>
          </a:prstGeom>
          <a:ln w="28575" cap="rnd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0A90492-E990-3532-8797-544B2D910974}"/>
              </a:ext>
            </a:extLst>
          </p:cNvPr>
          <p:cNvSpPr/>
          <p:nvPr userDrawn="1"/>
        </p:nvSpPr>
        <p:spPr>
          <a:xfrm flipH="1">
            <a:off x="11838778" y="6315530"/>
            <a:ext cx="353222" cy="542469"/>
          </a:xfrm>
          <a:prstGeom prst="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Ploni DL 1.1 AAA Light" panose="00000400000000000000" pitchFamily="50" charset="-79"/>
              <a:cs typeface="Ploni DL 1.1 AAA Light" panose="00000400000000000000" pitchFamily="50" charset="-79"/>
            </a:endParaRPr>
          </a:p>
        </p:txBody>
      </p:sp>
      <p:sp>
        <p:nvSpPr>
          <p:cNvPr id="24" name="Slide Number Placeholder 18">
            <a:extLst>
              <a:ext uri="{FF2B5EF4-FFF2-40B4-BE49-F238E27FC236}">
                <a16:creationId xmlns:a16="http://schemas.microsoft.com/office/drawing/2014/main" id="{DF3F0B79-E409-6E1C-5A4A-EACA52DB9103}"/>
              </a:ext>
            </a:extLst>
          </p:cNvPr>
          <p:cNvSpPr txBox="1">
            <a:spLocks/>
          </p:cNvSpPr>
          <p:nvPr userDrawn="1"/>
        </p:nvSpPr>
        <p:spPr>
          <a:xfrm>
            <a:off x="11313160" y="6366777"/>
            <a:ext cx="878840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lang="he-IL" sz="1600" kern="1200" smtClean="0">
                <a:solidFill>
                  <a:schemeClr val="accent4">
                    <a:lumMod val="50000"/>
                  </a:schemeClr>
                </a:solidFill>
                <a:latin typeface="Assistant" pitchFamily="2" charset="-79"/>
                <a:ea typeface="+mn-ea"/>
                <a:cs typeface="Assistant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419D31C-A5ED-4DA8-A516-83DD599C2F10}" type="slidenum">
              <a:rPr lang="he-IL" smtClean="0">
                <a:latin typeface="Ploni DL 1.1 AAA Light" panose="00000400000000000000" pitchFamily="50" charset="-79"/>
                <a:cs typeface="Ploni DL 1.1 AAA Light" panose="00000400000000000000" pitchFamily="50" charset="-79"/>
              </a:rPr>
              <a:pPr algn="ctr"/>
              <a:t>‹#›</a:t>
            </a:fld>
            <a:r>
              <a:rPr lang="en-US" dirty="0">
                <a:latin typeface="Ploni DL 1.1 AAA Light" panose="00000400000000000000" pitchFamily="50" charset="-79"/>
                <a:cs typeface="Ploni DL 1.1 AAA Light" panose="00000400000000000000" pitchFamily="50" charset="-79"/>
              </a:rPr>
              <a:t> / 30</a:t>
            </a:r>
            <a:endParaRPr lang="he-IL" dirty="0">
              <a:latin typeface="Ploni DL 1.1 AAA Light" panose="00000400000000000000" pitchFamily="50" charset="-79"/>
              <a:cs typeface="Ploni DL 1.1 AAA Light" panose="00000400000000000000" pitchFamily="50" charset="-79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AEE86D4-C36B-1807-3508-B56528BC9AE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3999" y="1506885"/>
            <a:ext cx="5405120" cy="461665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 marL="647700" indent="-457200">
              <a:defRPr lang="en-US" dirty="0" smtClean="0"/>
            </a:lvl1pPr>
            <a:lvl2pPr>
              <a:defRPr lang="en-US" sz="2400" kern="1200" dirty="0" smtClean="0">
                <a:solidFill>
                  <a:schemeClr val="tx1"/>
                </a:solidFill>
                <a:latin typeface="Ploni DL 1.1 AAA Light" panose="00000400000000000000" pitchFamily="50" charset="-79"/>
                <a:ea typeface="+mn-ea"/>
                <a:cs typeface="Ploni DL 1.1 AAA Light" panose="00000400000000000000" pitchFamily="50" charset="-79"/>
              </a:defRPr>
            </a:lvl2pPr>
          </a:lstStyle>
          <a:p>
            <a:pPr marL="457200" lvl="1" indent="-26670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ssistant" pitchFamily="2" charset="-79"/>
              <a:buChar char="«"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108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65304-8AA8-260F-3592-44307149F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CB6B-2CE3-49C7-A088-EB6A5D89E0E7}" type="datetimeFigureOut">
              <a:rPr lang="he-IL" smtClean="0"/>
              <a:t>ט"ו/אב/תשפ"ד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EDA9E4-3562-8AE1-7AEE-7F1DFA3AF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E8174-158B-9E68-4AE5-CD8FA097C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ssistant" pitchFamily="2" charset="-79"/>
                <a:cs typeface="Assistant" pitchFamily="2" charset="-79"/>
              </a:defRPr>
            </a:lvl1pPr>
          </a:lstStyle>
          <a:p>
            <a:fld id="{4419D31C-A5ED-4DA8-A516-83DD599C2F10}" type="slidenum">
              <a:rPr lang="he-IL" smtClean="0"/>
              <a:pPr/>
              <a:t>‹#›</a:t>
            </a:fld>
            <a:r>
              <a:rPr lang="en-US"/>
              <a:t> / 20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7878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C1B17-F12D-CCB1-C218-3509E8CA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7C6E-C42C-859B-282E-E07F09443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2445EF-AB79-A6A2-4177-2DFDCFA36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19D8B-6CAF-E9EF-9B6E-B197CEA81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CB6B-2CE3-49C7-A088-EB6A5D89E0E7}" type="datetimeFigureOut">
              <a:rPr lang="he-IL" smtClean="0"/>
              <a:t>ט"ו/אב/תשפ"ד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7CF7B-C81D-9E12-53E1-0BA1F30E2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B0302-D8CD-8DE0-BB65-AA8CC732C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9D31C-A5ED-4DA8-A516-83DD599C2F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747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565AA3-629B-4CA8-46C9-FE23CB4D2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824ED-12A5-4DF0-A5B3-07556292F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B5DF0-8CCA-5F7A-E72F-1A53A162B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63CB6B-2CE3-49C7-A088-EB6A5D89E0E7}" type="datetimeFigureOut">
              <a:rPr lang="he-IL" smtClean="0"/>
              <a:t>ט"ו/אב/תשפ"ד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47224-A9D1-8265-236D-1F8309E58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14D62-4BE9-0467-F750-D1E0D33651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19D31C-A5ED-4DA8-A516-83DD599C2F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560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0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0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8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0.png"/><Relationship Id="rId4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0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80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microsoft.com/office/2007/relationships/hdphoto" Target="../media/hdphoto5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microsoft.com/office/2007/relationships/hdphoto" Target="../media/hdphoto4.wdp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BDDF7C0-87C5-B235-3E1D-996859804DB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34000" contrast="-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A54F29-D3BE-CD50-4AC4-CB29A77103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3434" t="1" r="115008" b="1"/>
          <a:stretch/>
        </p:blipFill>
        <p:spPr>
          <a:xfrm>
            <a:off x="-4076543" y="0"/>
            <a:ext cx="2246569" cy="6858000"/>
          </a:xfrm>
          <a:prstGeom prst="roundRect">
            <a:avLst>
              <a:gd name="adj" fmla="val 1905"/>
            </a:avLst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23AE76-192A-F5AF-3243-E7AA5A92225B}"/>
              </a:ext>
            </a:extLst>
          </p:cNvPr>
          <p:cNvSpPr/>
          <p:nvPr/>
        </p:nvSpPr>
        <p:spPr>
          <a:xfrm>
            <a:off x="-4076543" y="-289560"/>
            <a:ext cx="2246569" cy="744271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EEF301-2040-31CC-111A-5B2ACD044911}"/>
              </a:ext>
            </a:extLst>
          </p:cNvPr>
          <p:cNvSpPr/>
          <p:nvPr/>
        </p:nvSpPr>
        <p:spPr>
          <a:xfrm flipH="1">
            <a:off x="13075060" y="1004128"/>
            <a:ext cx="6467308" cy="4849744"/>
          </a:xfrm>
          <a:prstGeom prst="rect">
            <a:avLst/>
          </a:prstGeom>
          <a:solidFill>
            <a:srgbClr val="FBE3D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1AC56-01F5-BF6C-21C7-6A82AAFA9E12}"/>
              </a:ext>
            </a:extLst>
          </p:cNvPr>
          <p:cNvSpPr txBox="1"/>
          <p:nvPr/>
        </p:nvSpPr>
        <p:spPr>
          <a:xfrm>
            <a:off x="13303773" y="1419491"/>
            <a:ext cx="6011882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4000" b="1" dirty="0">
                <a:solidFill>
                  <a:schemeClr val="accent1">
                    <a:lumMod val="75000"/>
                  </a:schemeClr>
                </a:solidFill>
                <a:latin typeface="Ploni DL 1.1 AAA Black" panose="00000A00000000000000" pitchFamily="50" charset="-79"/>
                <a:cs typeface="Ploni DL 1.1 AAA Black" panose="00000A00000000000000" pitchFamily="50" charset="-79"/>
              </a:rPr>
              <a:t>מדידת ספקטרום פליטה והרכב כימי באמצעות ספקטרוסקופיית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Ploni DL 1.1 AAA Black" panose="00000A00000000000000" pitchFamily="50" charset="-79"/>
                <a:cs typeface="Ploni DL 1.1 AAA Black" panose="00000A00000000000000" pitchFamily="50" charset="-79"/>
              </a:rPr>
              <a:t>X-Ray</a:t>
            </a:r>
            <a:endParaRPr lang="he-IL" sz="4000" b="1" dirty="0">
              <a:solidFill>
                <a:schemeClr val="accent1">
                  <a:lumMod val="75000"/>
                </a:schemeClr>
              </a:solidFill>
              <a:latin typeface="Ploni DL 1.1 AAA Black" panose="00000A00000000000000" pitchFamily="50" charset="-79"/>
              <a:cs typeface="Ploni DL 1.1 AAA Black" panose="00000A00000000000000" pitchFamily="50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A0B26-0FB8-25ED-EA61-0418DDD36043}"/>
              </a:ext>
            </a:extLst>
          </p:cNvPr>
          <p:cNvSpPr txBox="1"/>
          <p:nvPr/>
        </p:nvSpPr>
        <p:spPr>
          <a:xfrm>
            <a:off x="14644835" y="3779470"/>
            <a:ext cx="3329758" cy="172354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1">
              <a:spcAft>
                <a:spcPts val="600"/>
              </a:spcAft>
            </a:pPr>
            <a:r>
              <a:rPr lang="he-IL" sz="3200" b="1" dirty="0">
                <a:solidFill>
                  <a:schemeClr val="accent1">
                    <a:lumMod val="75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rPr>
              <a:t>תאריך: 07.04.2024</a:t>
            </a:r>
          </a:p>
          <a:p>
            <a:pPr algn="ctr" rtl="1">
              <a:spcAft>
                <a:spcPts val="600"/>
              </a:spcAft>
            </a:pPr>
            <a:r>
              <a:rPr lang="he-IL" sz="3200" b="1" dirty="0">
                <a:solidFill>
                  <a:schemeClr val="accent1">
                    <a:lumMod val="75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rPr>
              <a:t>מציג: גל גרנות</a:t>
            </a:r>
          </a:p>
          <a:p>
            <a:pPr algn="ctr" rtl="1">
              <a:spcAft>
                <a:spcPts val="600"/>
              </a:spcAft>
            </a:pPr>
            <a:r>
              <a:rPr lang="he-IL" sz="3200" b="1" dirty="0">
                <a:solidFill>
                  <a:schemeClr val="accent1">
                    <a:lumMod val="75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rPr>
              <a:t>מנחה: איגור </a:t>
            </a:r>
            <a:r>
              <a:rPr lang="he-IL" sz="3200" b="1" dirty="0" err="1">
                <a:solidFill>
                  <a:schemeClr val="accent1">
                    <a:lumMod val="75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rPr>
              <a:t>גיטלמן</a:t>
            </a:r>
            <a:endParaRPr lang="he-IL" sz="3200" b="1" dirty="0">
              <a:solidFill>
                <a:schemeClr val="accent1">
                  <a:lumMod val="75000"/>
                </a:schemeClr>
              </a:solidFill>
              <a:latin typeface="Ploni DL 1.1 AAA" panose="00000500000000000000" pitchFamily="50" charset="-79"/>
              <a:cs typeface="Ploni DL 1.1 AAA" panose="00000500000000000000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8987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F2E9EC-D43D-C37A-FCE3-1535C7861170}"/>
              </a:ext>
            </a:extLst>
          </p:cNvPr>
          <p:cNvSpPr txBox="1"/>
          <p:nvPr/>
        </p:nvSpPr>
        <p:spPr>
          <a:xfrm>
            <a:off x="6870435" y="5379713"/>
            <a:ext cx="4608000" cy="400110"/>
          </a:xfrm>
          <a:prstGeom prst="rect">
            <a:avLst/>
          </a:prstGeom>
          <a:solidFill>
            <a:srgbClr val="CAEEFB">
              <a:alpha val="30196"/>
            </a:srgbClr>
          </a:solidFill>
        </p:spPr>
        <p:txBody>
          <a:bodyPr wrap="square" rtlCol="1">
            <a:spAutoFit/>
          </a:bodyPr>
          <a:lstStyle>
            <a:defPPr>
              <a:defRPr lang="he-IL"/>
            </a:defPPr>
            <a:lvl1pPr algn="ctr" rtl="1">
              <a:defRPr sz="200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defRPr>
            </a:lvl1pPr>
          </a:lstStyle>
          <a:p>
            <a:r>
              <a:rPr lang="he-IL" dirty="0"/>
              <a:t>ספקטרום </a:t>
            </a:r>
            <a:r>
              <a:rPr lang="en-US" dirty="0"/>
              <a:t>X-Ray</a:t>
            </a:r>
            <a:r>
              <a:rPr lang="he-IL" dirty="0"/>
              <a:t> אופייני של </a:t>
            </a:r>
            <a:r>
              <a:rPr lang="en-US" dirty="0"/>
              <a:t>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78CC8B-C5E7-D297-E356-DAF87D1E24EC}"/>
                  </a:ext>
                </a:extLst>
              </p:cNvPr>
              <p:cNvSpPr txBox="1"/>
              <p:nvPr/>
            </p:nvSpPr>
            <p:spPr>
              <a:xfrm>
                <a:off x="1201246" y="5379713"/>
                <a:ext cx="4608000" cy="400110"/>
              </a:xfrm>
              <a:prstGeom prst="rect">
                <a:avLst/>
              </a:prstGeom>
              <a:solidFill>
                <a:srgbClr val="CAEEFB">
                  <a:alpha val="30196"/>
                </a:srgbClr>
              </a:solidFill>
            </p:spPr>
            <p:txBody>
              <a:bodyPr wrap="square" rtlCol="1">
                <a:spAutoFit/>
              </a:bodyPr>
              <a:lstStyle>
                <a:defPPr>
                  <a:defRPr lang="he-IL"/>
                </a:defPPr>
                <a:lvl1pPr algn="ctr" rtl="1">
                  <a:defRPr sz="2000">
                    <a:solidFill>
                      <a:schemeClr val="accent1">
                        <a:lumMod val="50000"/>
                      </a:schemeClr>
                    </a:solidFill>
                    <a:latin typeface="Ploni DL 1.1 AAA" panose="00000500000000000000" pitchFamily="50" charset="-79"/>
                    <a:cs typeface="Ploni DL 1.1 AAA" panose="00000500000000000000" pitchFamily="50" charset="-79"/>
                  </a:defRPr>
                </a:lvl1pPr>
              </a:lstStyle>
              <a:p>
                <a:r>
                  <a:rPr lang="he-IL" dirty="0"/>
                  <a:t>רגרסיה </a:t>
                </a:r>
                <a:r>
                  <a:rPr lang="he-IL" dirty="0" err="1"/>
                  <a:t>גאוסיאנית</a:t>
                </a:r>
                <a:r>
                  <a:rPr lang="he-IL" dirty="0"/>
                  <a:t> סביב קו ה-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78CC8B-C5E7-D297-E356-DAF87D1E2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46" y="5379713"/>
                <a:ext cx="4608000" cy="400110"/>
              </a:xfrm>
              <a:prstGeom prst="rect">
                <a:avLst/>
              </a:prstGeom>
              <a:blipFill>
                <a:blip r:embed="rId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graph of a graph&#10;&#10;Description automatically generated">
            <a:extLst>
              <a:ext uri="{FF2B5EF4-FFF2-40B4-BE49-F238E27FC236}">
                <a16:creationId xmlns:a16="http://schemas.microsoft.com/office/drawing/2014/main" id="{93CEA4BC-2AC0-3028-03C1-1FB64E82C0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119" y="1556817"/>
            <a:ext cx="5580000" cy="3815276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65F167B0-516F-0D99-E69E-82EC69ADA8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50" y="1614362"/>
            <a:ext cx="5580000" cy="37577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08B5DA-34F2-A122-DA00-E3CAA4E2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dirty="0"/>
              <a:t>חלק 1 – </a:t>
            </a:r>
            <a:r>
              <a:rPr lang="he-IL" sz="4000" dirty="0"/>
              <a:t>ספקטרום </a:t>
            </a:r>
            <a:r>
              <a:rPr lang="en-US" sz="4000" dirty="0"/>
              <a:t>X-Ray</a:t>
            </a:r>
            <a:r>
              <a:rPr lang="he-IL" sz="4000" dirty="0"/>
              <a:t> של </a:t>
            </a:r>
            <a:r>
              <a:rPr lang="en-US" sz="4000" dirty="0"/>
              <a:t>Mo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967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E34821-8523-01DA-5307-26AFEFCD93E2}"/>
              </a:ext>
            </a:extLst>
          </p:cNvPr>
          <p:cNvSpPr/>
          <p:nvPr/>
        </p:nvSpPr>
        <p:spPr>
          <a:xfrm flipH="1">
            <a:off x="7276715" y="5154783"/>
            <a:ext cx="3869701" cy="1884710"/>
          </a:xfrm>
          <a:prstGeom prst="rect">
            <a:avLst/>
          </a:prstGeom>
          <a:solidFill>
            <a:srgbClr val="FBE3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4D1B3B-0B72-6402-F976-2E2BD03C095F}"/>
              </a:ext>
            </a:extLst>
          </p:cNvPr>
          <p:cNvSpPr/>
          <p:nvPr/>
        </p:nvSpPr>
        <p:spPr>
          <a:xfrm>
            <a:off x="7178017" y="5015538"/>
            <a:ext cx="3869700" cy="169360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F2E9EC-D43D-C37A-FCE3-1535C7861170}"/>
              </a:ext>
            </a:extLst>
          </p:cNvPr>
          <p:cNvSpPr txBox="1"/>
          <p:nvPr/>
        </p:nvSpPr>
        <p:spPr>
          <a:xfrm>
            <a:off x="630147" y="5895837"/>
            <a:ext cx="5489003" cy="400110"/>
          </a:xfrm>
          <a:prstGeom prst="rect">
            <a:avLst/>
          </a:prstGeom>
          <a:solidFill>
            <a:srgbClr val="CAEEFB">
              <a:alpha val="30196"/>
            </a:srgbClr>
          </a:solidFill>
        </p:spPr>
        <p:txBody>
          <a:bodyPr wrap="square" rtlCol="1">
            <a:spAutoFit/>
          </a:bodyPr>
          <a:lstStyle>
            <a:defPPr>
              <a:defRPr lang="he-IL"/>
            </a:defPPr>
            <a:lvl1pPr algn="ctr" rtl="1">
              <a:defRPr sz="200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defRPr>
            </a:lvl1pPr>
          </a:lstStyle>
          <a:p>
            <a:r>
              <a:rPr lang="he-IL" dirty="0"/>
              <a:t> קווי הפליטה כתלות בערוץ בו נקלטו עם עקום רגרסיה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B5B55E-D9C2-51DB-E277-DA255B8ED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dirty="0"/>
              <a:t>חלק 2 – </a:t>
            </a:r>
            <a:r>
              <a:rPr lang="he-IL" sz="4000" dirty="0"/>
              <a:t>כיול מכשיר המדידה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0C55EB9-11EC-A9F2-DAA0-1574807DC121}"/>
                  </a:ext>
                </a:extLst>
              </p:cNvPr>
              <p:cNvSpPr>
                <a:spLocks noGrp="1"/>
              </p:cNvSpPr>
              <p:nvPr>
                <p:ph type="body" sz="quarter" idx="20"/>
              </p:nvPr>
            </p:nvSpPr>
            <p:spPr>
              <a:xfrm>
                <a:off x="7247467" y="1506885"/>
                <a:ext cx="4471651" cy="3508653"/>
              </a:xfrm>
            </p:spPr>
            <p:txBody>
              <a:bodyPr/>
              <a:lstStyle/>
              <a:p>
                <a:pPr marL="266700" marR="0" lvl="0" indent="-26670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156082"/>
                  </a:buClr>
                  <a:buSzTx/>
                  <a:buFont typeface="Assistant" pitchFamily="2" charset="-79"/>
                  <a:buChar char="«"/>
                  <a:tabLst/>
                  <a:defRPr/>
                </a:pPr>
                <a:r>
                  <a:rPr kumimoji="0" lang="he-IL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loni DL 1.1 AAA Light" panose="00000400000000000000" pitchFamily="50" charset="-79"/>
                    <a:cs typeface="Ploni DL 1.1 AAA Light" panose="00000400000000000000" pitchFamily="50" charset="-79"/>
                  </a:rPr>
                  <a:t>ביצענו מדידה דומה עבור שאר החומרים: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loni DL 1.1 AAA Light" panose="00000400000000000000" pitchFamily="50" charset="-79"/>
                    <a:cs typeface="Ploni DL 1.1 AAA Light" panose="00000400000000000000" pitchFamily="50" charset="-79"/>
                  </a:rPr>
                  <a:t> </a:t>
                </a:r>
                <a:r>
                  <a:rPr lang="en-US" sz="2400" dirty="0">
                    <a:latin typeface="Ploni DL 1.1 AAA Light" panose="00000400000000000000" pitchFamily="50" charset="-79"/>
                    <a:cs typeface="Ploni DL 1.1 AAA Light" panose="00000400000000000000" pitchFamily="50" charset="-79"/>
                  </a:rPr>
                  <a:t>Mo, Cu, Pb, Zn, Fe, Ni</a:t>
                </a:r>
                <a:endParaRPr kumimoji="0" lang="he-IL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loni DL 1.1 AAA Light" panose="00000400000000000000" pitchFamily="50" charset="-79"/>
                  <a:cs typeface="Ploni DL 1.1 AAA Light" panose="00000400000000000000" pitchFamily="50" charset="-79"/>
                </a:endParaRPr>
              </a:p>
              <a:p>
                <a:pPr marL="266700" marR="0" lvl="0" indent="-26670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156082"/>
                  </a:buClr>
                  <a:buSzTx/>
                  <a:buFont typeface="Assistant" pitchFamily="2" charset="-79"/>
                  <a:buChar char="«"/>
                  <a:tabLst/>
                  <a:defRPr/>
                </a:pPr>
                <a:r>
                  <a:rPr kumimoji="0" lang="he-IL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loni DL 1.1 AAA Light" panose="00000400000000000000" pitchFamily="50" charset="-79"/>
                    <a:cs typeface="Ploni DL 1.1 AAA Light" panose="00000400000000000000" pitchFamily="50" charset="-79"/>
                  </a:rPr>
                  <a:t>ציפינו לקשר לינארי בין מקסימות האנרגיה (קווי הפליטה) לבין הערוץ בו נקלטו בהתאם להנחיות היצרן</a:t>
                </a:r>
              </a:p>
              <a:p>
                <a:pPr marL="266700" marR="0" lvl="0" indent="-26670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156082"/>
                  </a:buClr>
                  <a:buSzTx/>
                  <a:buFont typeface="Assistant" pitchFamily="2" charset="-79"/>
                  <a:buChar char="«"/>
                  <a:tabLst/>
                  <a:defRPr/>
                </a:pPr>
                <a:r>
                  <a:rPr lang="he-IL" sz="2400" dirty="0">
                    <a:solidFill>
                      <a:schemeClr val="tx1"/>
                    </a:solidFill>
                    <a:latin typeface="Ploni DL 1.1 AAA Light" panose="00000400000000000000" pitchFamily="50" charset="-79"/>
                    <a:cs typeface="Ploni DL 1.1 AAA Light" panose="00000400000000000000" pitchFamily="50" charset="-79"/>
                  </a:rPr>
                  <a:t>טיב הרגרסיה: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ssistant" pitchFamily="2" charset="-79"/>
                      </a:rPr>
                      <m:t>=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ssistant" pitchFamily="2" charset="-79"/>
                      </a:rPr>
                      <m:t>0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ssistant" pitchFamily="2" charset="-79"/>
                      </a:rPr>
                      <m:t>.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ssistant" pitchFamily="2" charset="-79"/>
                      </a:rPr>
                      <m:t>999976</m:t>
                    </m:r>
                  </m:oMath>
                </a14:m>
                <a:endParaRPr kumimoji="0" lang="he-IL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loni DL 1.1 AAA Light" panose="00000400000000000000" pitchFamily="50" charset="-79"/>
                  <a:cs typeface="Ploni DL 1.1 AAA Light" panose="00000400000000000000" pitchFamily="50" charset="-79"/>
                </a:endParaRPr>
              </a:p>
              <a:p>
                <a:pPr marL="266700" marR="0" lvl="0" indent="-26670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156082"/>
                  </a:buClr>
                  <a:buSzTx/>
                  <a:buFont typeface="Assistant" pitchFamily="2" charset="-79"/>
                  <a:buChar char="«"/>
                  <a:tabLst/>
                  <a:defRPr/>
                </a:pPr>
                <a:r>
                  <a:rPr kumimoji="0" lang="he-IL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loni DL 1.1 AAA Light" panose="00000400000000000000" pitchFamily="50" charset="-79"/>
                    <a:cs typeface="Ploni DL 1.1 AAA Light" panose="00000400000000000000" pitchFamily="50" charset="-79"/>
                  </a:rPr>
                  <a:t>מתוך ההתאמה נחשב את אנרגיות קווי הפליטה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0C55EB9-11EC-A9F2-DAA0-1574807DC1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0"/>
              </p:nvPr>
            </p:nvSpPr>
            <p:spPr>
              <a:xfrm>
                <a:off x="7247467" y="1506885"/>
                <a:ext cx="4471651" cy="3508653"/>
              </a:xfrm>
              <a:blipFill>
                <a:blip r:embed="rId2"/>
                <a:stretch>
                  <a:fillRect l="-2865" t="-2778" r="-2592" b="-295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7977211-2CFF-BF61-3FCF-FAFDE4F7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93" y="1506885"/>
            <a:ext cx="5692507" cy="436898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0EDD828-1DE1-D386-AB56-82A0A84FCA7A}"/>
              </a:ext>
            </a:extLst>
          </p:cNvPr>
          <p:cNvGrpSpPr/>
          <p:nvPr/>
        </p:nvGrpSpPr>
        <p:grpSpPr>
          <a:xfrm>
            <a:off x="7160457" y="5154783"/>
            <a:ext cx="3869700" cy="1407918"/>
            <a:chOff x="7346168" y="5130794"/>
            <a:chExt cx="3869700" cy="1407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C1064EE-D480-BF0F-5881-D3D04E03D064}"/>
                    </a:ext>
                  </a:extLst>
                </p:cNvPr>
                <p:cNvSpPr txBox="1"/>
                <p:nvPr/>
              </p:nvSpPr>
              <p:spPr>
                <a:xfrm>
                  <a:off x="7346168" y="5130794"/>
                  <a:ext cx="3869700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 rtl="1">
                    <a:spcAft>
                      <a:spcPts val="1200"/>
                    </a:spcAft>
                    <a:buClr>
                      <a:schemeClr val="accent1"/>
                    </a:buClr>
                  </a:pPr>
                  <a:r>
                    <a:rPr lang="he-IL" sz="2000" dirty="0">
                      <a:solidFill>
                        <a:schemeClr val="accent1">
                          <a:lumMod val="75000"/>
                        </a:schemeClr>
                      </a:solidFill>
                      <a:latin typeface="Ploni DL 1.1 AAA Medium" panose="00000600000000000000" pitchFamily="50" charset="-79"/>
                      <a:cs typeface="Ploni DL 1.1 AAA Medium" panose="00000600000000000000" pitchFamily="50" charset="-79"/>
                    </a:rPr>
                    <a:t>משוואת הרגרסיה:</a:t>
                  </a:r>
                </a:p>
                <a:p>
                  <a:pPr algn="r" rtl="1">
                    <a:spcAft>
                      <a:spcPts val="1200"/>
                    </a:spcAft>
                    <a:buClr>
                      <a:schemeClr val="accent1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𝐶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)=(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8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.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65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±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0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.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12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)⋅#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𝐶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𝑎𝑛𝑛𝑒𝑙</m:t>
                        </m:r>
                      </m:oMath>
                    </m:oMathPara>
                  </a14:m>
                  <a:endParaRPr lang="he-IL" sz="2000" dirty="0">
                    <a:solidFill>
                      <a:schemeClr val="accent1">
                        <a:lumMod val="75000"/>
                      </a:schemeClr>
                    </a:solidFill>
                    <a:latin typeface="Ploni DL 1.1 AAA Medium" panose="00000600000000000000" pitchFamily="50" charset="-79"/>
                    <a:cs typeface="Ploni DL 1.1 AAA Medium" panose="00000600000000000000" pitchFamily="50" charset="-79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C1064EE-D480-BF0F-5881-D3D04E03D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6168" y="5130794"/>
                  <a:ext cx="3869700" cy="1015663"/>
                </a:xfrm>
                <a:prstGeom prst="rect">
                  <a:avLst/>
                </a:prstGeom>
                <a:blipFill>
                  <a:blip r:embed="rId4"/>
                  <a:stretch>
                    <a:fillRect t="-3614" r="-173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801E74-1DC3-5462-200B-643E502DC63A}"/>
                    </a:ext>
                  </a:extLst>
                </p:cNvPr>
                <p:cNvSpPr txBox="1"/>
                <p:nvPr/>
              </p:nvSpPr>
              <p:spPr>
                <a:xfrm>
                  <a:off x="7832851" y="5984714"/>
                  <a:ext cx="3300881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rtl="1">
                    <a:spcAft>
                      <a:spcPts val="1200"/>
                    </a:spcAft>
                    <a:buClr>
                      <a:schemeClr val="accent1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+(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1380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±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14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.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98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)[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𝑒𝑉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]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801E74-1DC3-5462-200B-643E502DC6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2851" y="5984714"/>
                  <a:ext cx="3300881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5220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F2E9EC-D43D-C37A-FCE3-1535C7861170}"/>
              </a:ext>
            </a:extLst>
          </p:cNvPr>
          <p:cNvSpPr txBox="1"/>
          <p:nvPr/>
        </p:nvSpPr>
        <p:spPr>
          <a:xfrm>
            <a:off x="6870435" y="5379713"/>
            <a:ext cx="4608000" cy="400110"/>
          </a:xfrm>
          <a:prstGeom prst="rect">
            <a:avLst/>
          </a:prstGeom>
          <a:solidFill>
            <a:srgbClr val="CAEEFB">
              <a:alpha val="30196"/>
            </a:srgbClr>
          </a:solidFill>
        </p:spPr>
        <p:txBody>
          <a:bodyPr wrap="square" rtlCol="1">
            <a:spAutoFit/>
          </a:bodyPr>
          <a:lstStyle>
            <a:defPPr>
              <a:defRPr lang="he-IL"/>
            </a:defPPr>
            <a:lvl1pPr algn="ctr" rtl="1">
              <a:defRPr sz="200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defRPr>
            </a:lvl1pPr>
          </a:lstStyle>
          <a:p>
            <a:r>
              <a:rPr lang="he-IL" dirty="0"/>
              <a:t>ספקטרום </a:t>
            </a:r>
            <a:r>
              <a:rPr lang="en-US" dirty="0"/>
              <a:t>X-Ray</a:t>
            </a:r>
            <a:r>
              <a:rPr lang="he-IL" dirty="0"/>
              <a:t> אופייני של </a:t>
            </a:r>
            <a:r>
              <a:rPr lang="en-US" dirty="0"/>
              <a:t>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78CC8B-C5E7-D297-E356-DAF87D1E24EC}"/>
                  </a:ext>
                </a:extLst>
              </p:cNvPr>
              <p:cNvSpPr txBox="1"/>
              <p:nvPr/>
            </p:nvSpPr>
            <p:spPr>
              <a:xfrm>
                <a:off x="1201246" y="5379713"/>
                <a:ext cx="4608000" cy="400110"/>
              </a:xfrm>
              <a:prstGeom prst="rect">
                <a:avLst/>
              </a:prstGeom>
              <a:solidFill>
                <a:srgbClr val="CAEEFB">
                  <a:alpha val="30196"/>
                </a:srgbClr>
              </a:solidFill>
            </p:spPr>
            <p:txBody>
              <a:bodyPr wrap="square" rtlCol="1">
                <a:spAutoFit/>
              </a:bodyPr>
              <a:lstStyle>
                <a:defPPr>
                  <a:defRPr lang="he-IL"/>
                </a:defPPr>
                <a:lvl1pPr algn="ctr" rtl="1">
                  <a:defRPr sz="2000">
                    <a:solidFill>
                      <a:schemeClr val="accent1">
                        <a:lumMod val="50000"/>
                      </a:schemeClr>
                    </a:solidFill>
                    <a:latin typeface="Ploni DL 1.1 AAA" panose="00000500000000000000" pitchFamily="50" charset="-79"/>
                    <a:cs typeface="Ploni DL 1.1 AAA" panose="00000500000000000000" pitchFamily="50" charset="-79"/>
                  </a:defRPr>
                </a:lvl1pPr>
              </a:lstStyle>
              <a:p>
                <a:r>
                  <a:rPr lang="he-IL" dirty="0"/>
                  <a:t>רגרסיה </a:t>
                </a:r>
                <a:r>
                  <a:rPr lang="he-IL" dirty="0" err="1"/>
                  <a:t>גאוסיאנית</a:t>
                </a:r>
                <a:r>
                  <a:rPr lang="he-IL" dirty="0"/>
                  <a:t> סביב קו ה-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78CC8B-C5E7-D297-E356-DAF87D1E2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46" y="5379713"/>
                <a:ext cx="4608000" cy="400110"/>
              </a:xfrm>
              <a:prstGeom prst="rect">
                <a:avLst/>
              </a:prstGeom>
              <a:blipFill>
                <a:blip r:embed="rId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graph of a graph&#10;&#10;Description automatically generated">
            <a:extLst>
              <a:ext uri="{FF2B5EF4-FFF2-40B4-BE49-F238E27FC236}">
                <a16:creationId xmlns:a16="http://schemas.microsoft.com/office/drawing/2014/main" id="{93CEA4BC-2AC0-3028-03C1-1FB64E82C0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119" y="1556817"/>
            <a:ext cx="5580000" cy="3815276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65F167B0-516F-0D99-E69E-82EC69ADA8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50" y="1614362"/>
            <a:ext cx="5580000" cy="37577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08B5DA-34F2-A122-DA00-E3CAA4E2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sz="4000" dirty="0"/>
              <a:t>ספקטרום </a:t>
            </a:r>
            <a:r>
              <a:rPr lang="en-US" sz="4000" dirty="0"/>
              <a:t>X-Ray</a:t>
            </a:r>
            <a:r>
              <a:rPr lang="he-IL" sz="4000" dirty="0"/>
              <a:t> של </a:t>
            </a:r>
            <a:r>
              <a:rPr lang="en-US" sz="4000" dirty="0"/>
              <a:t>Mo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9165C0-0968-C76B-28DB-8F75657D875B}"/>
                  </a:ext>
                </a:extLst>
              </p:cNvPr>
              <p:cNvSpPr txBox="1"/>
              <p:nvPr/>
            </p:nvSpPr>
            <p:spPr>
              <a:xfrm>
                <a:off x="1082294" y="789556"/>
                <a:ext cx="4845904" cy="661719"/>
              </a:xfrm>
              <a:prstGeom prst="rect">
                <a:avLst/>
              </a:prstGeom>
              <a:solidFill>
                <a:srgbClr val="C1E5F5"/>
              </a:solidFill>
            </p:spPr>
            <p:txBody>
              <a:bodyPr wrap="square" rtlCol="1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𝟏𝟕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𝟒𝟐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𝟑𝟒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𝑲𝒆𝑽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9165C0-0968-C76B-28DB-8F75657D8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294" y="789556"/>
                <a:ext cx="4845904" cy="661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1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93B9C97-CC24-A7AF-C470-6C78836DA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08" y="1614362"/>
            <a:ext cx="5425689" cy="3642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F2E9EC-D43D-C37A-FCE3-1535C7861170}"/>
              </a:ext>
            </a:extLst>
          </p:cNvPr>
          <p:cNvSpPr txBox="1"/>
          <p:nvPr/>
        </p:nvSpPr>
        <p:spPr>
          <a:xfrm>
            <a:off x="6870435" y="5379713"/>
            <a:ext cx="4608000" cy="400110"/>
          </a:xfrm>
          <a:prstGeom prst="rect">
            <a:avLst/>
          </a:prstGeom>
          <a:solidFill>
            <a:srgbClr val="CAEEFB">
              <a:alpha val="30196"/>
            </a:srgbClr>
          </a:solidFill>
        </p:spPr>
        <p:txBody>
          <a:bodyPr wrap="square" rtlCol="1">
            <a:spAutoFit/>
          </a:bodyPr>
          <a:lstStyle>
            <a:defPPr>
              <a:defRPr lang="he-IL"/>
            </a:defPPr>
            <a:lvl1pPr algn="ctr" rtl="1">
              <a:defRPr sz="200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defRPr>
            </a:lvl1pPr>
          </a:lstStyle>
          <a:p>
            <a:r>
              <a:rPr lang="he-IL" dirty="0"/>
              <a:t>ספקטרום </a:t>
            </a:r>
            <a:r>
              <a:rPr lang="en-US" dirty="0"/>
              <a:t>X-Ray</a:t>
            </a:r>
            <a:r>
              <a:rPr lang="he-IL" dirty="0"/>
              <a:t> אופייני של </a:t>
            </a:r>
            <a:r>
              <a:rPr lang="en-US" dirty="0"/>
              <a:t>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78CC8B-C5E7-D297-E356-DAF87D1E24EC}"/>
                  </a:ext>
                </a:extLst>
              </p:cNvPr>
              <p:cNvSpPr txBox="1"/>
              <p:nvPr/>
            </p:nvSpPr>
            <p:spPr>
              <a:xfrm>
                <a:off x="1201246" y="5379713"/>
                <a:ext cx="4608000" cy="427618"/>
              </a:xfrm>
              <a:prstGeom prst="rect">
                <a:avLst/>
              </a:prstGeom>
              <a:solidFill>
                <a:srgbClr val="CAEEFB">
                  <a:alpha val="30196"/>
                </a:srgbClr>
              </a:solidFill>
            </p:spPr>
            <p:txBody>
              <a:bodyPr wrap="square" rtlCol="1">
                <a:spAutoFit/>
              </a:bodyPr>
              <a:lstStyle>
                <a:defPPr>
                  <a:defRPr lang="he-IL"/>
                </a:defPPr>
                <a:lvl1pPr algn="ctr" rtl="1">
                  <a:defRPr sz="2000">
                    <a:solidFill>
                      <a:schemeClr val="accent1">
                        <a:lumMod val="50000"/>
                      </a:schemeClr>
                    </a:solidFill>
                    <a:latin typeface="Ploni DL 1.1 AAA" panose="00000500000000000000" pitchFamily="50" charset="-79"/>
                    <a:cs typeface="Ploni DL 1.1 AAA" panose="00000500000000000000" pitchFamily="50" charset="-79"/>
                  </a:defRPr>
                </a:lvl1pPr>
              </a:lstStyle>
              <a:p>
                <a:r>
                  <a:rPr lang="he-IL" dirty="0"/>
                  <a:t>רגרסיה </a:t>
                </a:r>
                <a:r>
                  <a:rPr lang="he-IL" dirty="0" err="1"/>
                  <a:t>גאוסיאנית</a:t>
                </a:r>
                <a:r>
                  <a:rPr lang="he-IL" dirty="0"/>
                  <a:t> סביב קו ה-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78CC8B-C5E7-D297-E356-DAF87D1E2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46" y="5379713"/>
                <a:ext cx="4608000" cy="427618"/>
              </a:xfrm>
              <a:prstGeom prst="rect">
                <a:avLst/>
              </a:prstGeom>
              <a:blipFill>
                <a:blip r:embed="rId3"/>
                <a:stretch>
                  <a:fillRect t="-2817" b="-2112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graph of a graph&#10;&#10;Description automatically generated">
            <a:extLst>
              <a:ext uri="{FF2B5EF4-FFF2-40B4-BE49-F238E27FC236}">
                <a16:creationId xmlns:a16="http://schemas.microsoft.com/office/drawing/2014/main" id="{93CEA4BC-2AC0-3028-03C1-1FB64E82C0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119" y="1556817"/>
            <a:ext cx="5580000" cy="381527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08B5DA-34F2-A122-DA00-E3CAA4E2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sz="4000" dirty="0"/>
              <a:t>ספקטרום </a:t>
            </a:r>
            <a:r>
              <a:rPr lang="en-US" sz="4000" dirty="0"/>
              <a:t>X-Ray</a:t>
            </a:r>
            <a:r>
              <a:rPr lang="he-IL" sz="4000" dirty="0"/>
              <a:t> של </a:t>
            </a:r>
            <a:r>
              <a:rPr lang="en-US" sz="4000" dirty="0"/>
              <a:t>Mo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9165C0-0968-C76B-28DB-8F75657D875B}"/>
                  </a:ext>
                </a:extLst>
              </p:cNvPr>
              <p:cNvSpPr txBox="1"/>
              <p:nvPr/>
            </p:nvSpPr>
            <p:spPr>
              <a:xfrm>
                <a:off x="1082294" y="789556"/>
                <a:ext cx="4845904" cy="661719"/>
              </a:xfrm>
              <a:prstGeom prst="rect">
                <a:avLst/>
              </a:prstGeom>
              <a:solidFill>
                <a:srgbClr val="C1E5F5"/>
              </a:solidFill>
            </p:spPr>
            <p:txBody>
              <a:bodyPr wrap="square" rtlCol="1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𝟏𝟗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𝟑𝟖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𝑲𝒆𝑽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9165C0-0968-C76B-28DB-8F75657D8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294" y="789556"/>
                <a:ext cx="4845904" cy="661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6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AAC201-AB3A-218C-D390-C91E6DD90428}"/>
              </a:ext>
            </a:extLst>
          </p:cNvPr>
          <p:cNvSpPr/>
          <p:nvPr/>
        </p:nvSpPr>
        <p:spPr>
          <a:xfrm flipH="1">
            <a:off x="5104436" y="916386"/>
            <a:ext cx="612213" cy="991461"/>
          </a:xfrm>
          <a:prstGeom prst="rect">
            <a:avLst/>
          </a:prstGeom>
          <a:solidFill>
            <a:srgbClr val="FBE3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7" name="Picture 6" descr="A graph with a line graph&#10;&#10;Description automatically generated">
            <a:extLst>
              <a:ext uri="{FF2B5EF4-FFF2-40B4-BE49-F238E27FC236}">
                <a16:creationId xmlns:a16="http://schemas.microsoft.com/office/drawing/2014/main" id="{1161E1F7-0BAA-C49C-C286-36C18FFD2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50" y="1972656"/>
            <a:ext cx="5580000" cy="37582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66809E-816C-03BE-7773-FEA49B8A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sz="4000" dirty="0"/>
              <a:t>ספקטרום </a:t>
            </a:r>
            <a:r>
              <a:rPr lang="en-US" sz="4000" dirty="0"/>
              <a:t>X-Ray</a:t>
            </a:r>
            <a:r>
              <a:rPr lang="he-IL" sz="4000" dirty="0"/>
              <a:t> של </a:t>
            </a:r>
            <a:r>
              <a:rPr lang="en-US" sz="4000" dirty="0"/>
              <a:t>Cu</a:t>
            </a:r>
            <a:endParaRPr lang="he-IL" dirty="0"/>
          </a:p>
        </p:txBody>
      </p:sp>
      <p:pic>
        <p:nvPicPr>
          <p:cNvPr id="13" name="Picture 12" descr="A graph of a graph showing a line&#10;&#10;Description automatically generated">
            <a:extLst>
              <a:ext uri="{FF2B5EF4-FFF2-40B4-BE49-F238E27FC236}">
                <a16:creationId xmlns:a16="http://schemas.microsoft.com/office/drawing/2014/main" id="{73D986F1-48E4-D1EA-1CEF-0E9A26EA4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119" y="1972656"/>
            <a:ext cx="5580000" cy="37582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C59FD9-C8B2-F878-3405-FEC0E426117E}"/>
              </a:ext>
            </a:extLst>
          </p:cNvPr>
          <p:cNvSpPr txBox="1"/>
          <p:nvPr/>
        </p:nvSpPr>
        <p:spPr>
          <a:xfrm>
            <a:off x="6870435" y="5738528"/>
            <a:ext cx="4608000" cy="400110"/>
          </a:xfrm>
          <a:prstGeom prst="rect">
            <a:avLst/>
          </a:prstGeom>
          <a:solidFill>
            <a:srgbClr val="CAEEFB">
              <a:alpha val="30196"/>
            </a:srgbClr>
          </a:solidFill>
        </p:spPr>
        <p:txBody>
          <a:bodyPr wrap="square" rtlCol="1">
            <a:spAutoFit/>
          </a:bodyPr>
          <a:lstStyle>
            <a:defPPr>
              <a:defRPr lang="he-IL"/>
            </a:defPPr>
            <a:lvl1pPr algn="ctr" rtl="1">
              <a:defRPr sz="200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defRPr>
            </a:lvl1pPr>
          </a:lstStyle>
          <a:p>
            <a:r>
              <a:rPr lang="he-IL" dirty="0"/>
              <a:t>ספקטרום </a:t>
            </a:r>
            <a:r>
              <a:rPr lang="en-US" dirty="0"/>
              <a:t>X-Ray</a:t>
            </a:r>
            <a:r>
              <a:rPr lang="he-IL" dirty="0"/>
              <a:t> אופייני של </a:t>
            </a:r>
            <a:r>
              <a:rPr lang="en-US" dirty="0"/>
              <a:t>Cu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5D5CD0-FC33-1E1D-53BA-1230E9AECC85}"/>
                  </a:ext>
                </a:extLst>
              </p:cNvPr>
              <p:cNvSpPr txBox="1"/>
              <p:nvPr/>
            </p:nvSpPr>
            <p:spPr>
              <a:xfrm>
                <a:off x="1201246" y="5738528"/>
                <a:ext cx="4608000" cy="400110"/>
              </a:xfrm>
              <a:prstGeom prst="rect">
                <a:avLst/>
              </a:prstGeom>
              <a:solidFill>
                <a:srgbClr val="CAEEFB">
                  <a:alpha val="30196"/>
                </a:srgbClr>
              </a:solidFill>
            </p:spPr>
            <p:txBody>
              <a:bodyPr wrap="square" rtlCol="1">
                <a:spAutoFit/>
              </a:bodyPr>
              <a:lstStyle>
                <a:defPPr>
                  <a:defRPr lang="he-IL"/>
                </a:defPPr>
                <a:lvl1pPr algn="ctr" rtl="1">
                  <a:defRPr sz="2000">
                    <a:solidFill>
                      <a:schemeClr val="accent1">
                        <a:lumMod val="50000"/>
                      </a:schemeClr>
                    </a:solidFill>
                    <a:latin typeface="Ploni DL 1.1 AAA" panose="00000500000000000000" pitchFamily="50" charset="-79"/>
                    <a:cs typeface="Ploni DL 1.1 AAA" panose="00000500000000000000" pitchFamily="50" charset="-79"/>
                  </a:defRPr>
                </a:lvl1pPr>
              </a:lstStyle>
              <a:p>
                <a:r>
                  <a:rPr lang="he-IL" dirty="0"/>
                  <a:t>רגרסיה </a:t>
                </a:r>
                <a:r>
                  <a:rPr lang="he-IL" dirty="0" err="1"/>
                  <a:t>גאוסיאנית</a:t>
                </a:r>
                <a:r>
                  <a:rPr lang="he-IL" dirty="0"/>
                  <a:t> סביב קו ה-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5D5CD0-FC33-1E1D-53BA-1230E9AEC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46" y="5738528"/>
                <a:ext cx="4608000" cy="400110"/>
              </a:xfrm>
              <a:prstGeom prst="rect">
                <a:avLst/>
              </a:prstGeom>
              <a:blipFill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206C6F1-80F1-BF0C-34B2-7A00349D4B89}"/>
              </a:ext>
            </a:extLst>
          </p:cNvPr>
          <p:cNvSpPr txBox="1"/>
          <p:nvPr/>
        </p:nvSpPr>
        <p:spPr>
          <a:xfrm>
            <a:off x="10183631" y="2167637"/>
            <a:ext cx="195566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1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Cu</a:t>
            </a:r>
            <a:endParaRPr lang="he-IL" sz="1200" dirty="0"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1072D0-23AF-F93E-5A84-306F470C445F}"/>
              </a:ext>
            </a:extLst>
          </p:cNvPr>
          <p:cNvSpPr txBox="1"/>
          <p:nvPr/>
        </p:nvSpPr>
        <p:spPr>
          <a:xfrm>
            <a:off x="4662163" y="2167637"/>
            <a:ext cx="195566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1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Cu</a:t>
            </a:r>
            <a:endParaRPr lang="he-IL" sz="12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E3D412-4D66-BD4D-7038-5A443017B802}"/>
                  </a:ext>
                </a:extLst>
              </p:cNvPr>
              <p:cNvSpPr txBox="1"/>
              <p:nvPr/>
            </p:nvSpPr>
            <p:spPr>
              <a:xfrm>
                <a:off x="1064871" y="1162107"/>
                <a:ext cx="4845904" cy="661719"/>
              </a:xfrm>
              <a:prstGeom prst="rect">
                <a:avLst/>
              </a:prstGeom>
              <a:solidFill>
                <a:srgbClr val="C1E5F5"/>
              </a:solidFill>
            </p:spPr>
            <p:txBody>
              <a:bodyPr wrap="square" rtlCol="1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𝟎𝟓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𝟒𝟑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𝑲𝒆𝑽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E3D412-4D66-BD4D-7038-5A443017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71" y="1162107"/>
                <a:ext cx="4845904" cy="661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78CC8B-C5E7-D297-E356-DAF87D1E24EC}"/>
                  </a:ext>
                </a:extLst>
              </p:cNvPr>
              <p:cNvSpPr txBox="1"/>
              <p:nvPr/>
            </p:nvSpPr>
            <p:spPr>
              <a:xfrm>
                <a:off x="1201246" y="5734195"/>
                <a:ext cx="4608000" cy="399600"/>
              </a:xfrm>
              <a:prstGeom prst="rect">
                <a:avLst/>
              </a:prstGeom>
              <a:solidFill>
                <a:srgbClr val="CAEEFB">
                  <a:alpha val="30196"/>
                </a:srgbClr>
              </a:solidFill>
            </p:spPr>
            <p:txBody>
              <a:bodyPr wrap="square" rtlCol="1">
                <a:spAutoFit/>
              </a:bodyPr>
              <a:lstStyle>
                <a:defPPr>
                  <a:defRPr lang="he-IL"/>
                </a:defPPr>
                <a:lvl1pPr algn="ctr" rtl="1">
                  <a:defRPr sz="2000">
                    <a:solidFill>
                      <a:schemeClr val="accent1">
                        <a:lumMod val="50000"/>
                      </a:schemeClr>
                    </a:solidFill>
                    <a:latin typeface="Ploni DL 1.1 AAA" panose="00000500000000000000" pitchFamily="50" charset="-79"/>
                    <a:cs typeface="Ploni DL 1.1 AAA" panose="00000500000000000000" pitchFamily="50" charset="-79"/>
                  </a:defRPr>
                </a:lvl1pPr>
              </a:lstStyle>
              <a:p>
                <a:r>
                  <a:rPr lang="he-IL" dirty="0"/>
                  <a:t>רגרסיה </a:t>
                </a:r>
                <a:r>
                  <a:rPr lang="he-IL" dirty="0" err="1"/>
                  <a:t>גאוסיאנית</a:t>
                </a:r>
                <a:r>
                  <a:rPr lang="he-IL" dirty="0"/>
                  <a:t> סביב קו ה-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78CC8B-C5E7-D297-E356-DAF87D1E2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46" y="5734195"/>
                <a:ext cx="4608000" cy="399600"/>
              </a:xfrm>
              <a:prstGeom prst="rect">
                <a:avLst/>
              </a:prstGeom>
              <a:blipFill>
                <a:blip r:embed="rId2"/>
                <a:stretch>
                  <a:fillRect t="-4615" b="-323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with a line and a red line&#10;&#10;Description automatically generated">
            <a:extLst>
              <a:ext uri="{FF2B5EF4-FFF2-40B4-BE49-F238E27FC236}">
                <a16:creationId xmlns:a16="http://schemas.microsoft.com/office/drawing/2014/main" id="{E7A72B6A-0351-70EC-2E14-38DE35B2E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80" y="1968323"/>
            <a:ext cx="5497017" cy="3770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16551-2732-12CB-5925-41701D75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sz="4000" dirty="0"/>
              <a:t>ספקטרום </a:t>
            </a:r>
            <a:r>
              <a:rPr lang="en-US" sz="4000" dirty="0"/>
              <a:t>X-Ray</a:t>
            </a:r>
            <a:r>
              <a:rPr lang="he-IL" sz="4000" dirty="0"/>
              <a:t> של </a:t>
            </a:r>
            <a:r>
              <a:rPr lang="en-US" sz="4000" dirty="0"/>
              <a:t>Cu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69B5B-3803-6FF0-1E70-8B31B8EB6881}"/>
              </a:ext>
            </a:extLst>
          </p:cNvPr>
          <p:cNvSpPr txBox="1"/>
          <p:nvPr/>
        </p:nvSpPr>
        <p:spPr>
          <a:xfrm>
            <a:off x="5009785" y="2225434"/>
            <a:ext cx="76944" cy="16158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1">
            <a:spAutoFit/>
          </a:bodyPr>
          <a:lstStyle/>
          <a:p>
            <a:r>
              <a:rPr lang="el-GR" sz="1050" i="1" dirty="0">
                <a:latin typeface="Arial" panose="020B0604020202020204" pitchFamily="34" charset="0"/>
              </a:rPr>
              <a:t>β</a:t>
            </a:r>
            <a:endParaRPr lang="he-IL" sz="1050" i="1" dirty="0"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41BFB3-00D6-9693-E4C1-67E3D07B6374}"/>
              </a:ext>
            </a:extLst>
          </p:cNvPr>
          <p:cNvSpPr txBox="1"/>
          <p:nvPr/>
        </p:nvSpPr>
        <p:spPr>
          <a:xfrm>
            <a:off x="6870435" y="5734195"/>
            <a:ext cx="4608000" cy="399600"/>
          </a:xfrm>
          <a:prstGeom prst="rect">
            <a:avLst/>
          </a:prstGeom>
          <a:solidFill>
            <a:srgbClr val="CAEEFB">
              <a:alpha val="30196"/>
            </a:srgbClr>
          </a:solidFill>
        </p:spPr>
        <p:txBody>
          <a:bodyPr wrap="square" rtlCol="1">
            <a:spAutoFit/>
          </a:bodyPr>
          <a:lstStyle>
            <a:defPPr>
              <a:defRPr lang="he-IL"/>
            </a:defPPr>
            <a:lvl1pPr algn="ctr" rtl="1">
              <a:defRPr sz="200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defRPr>
            </a:lvl1pPr>
          </a:lstStyle>
          <a:p>
            <a:r>
              <a:rPr lang="he-IL" dirty="0"/>
              <a:t>ספקטרום </a:t>
            </a:r>
            <a:r>
              <a:rPr lang="en-US" dirty="0"/>
              <a:t>X-Ray</a:t>
            </a:r>
            <a:r>
              <a:rPr lang="he-IL" dirty="0"/>
              <a:t> אופייני של </a:t>
            </a:r>
            <a:r>
              <a:rPr lang="en-US" dirty="0"/>
              <a:t>Cu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17EBB8-2D4E-55C9-46FC-F928F8E00947}"/>
              </a:ext>
            </a:extLst>
          </p:cNvPr>
          <p:cNvSpPr txBox="1"/>
          <p:nvPr/>
        </p:nvSpPr>
        <p:spPr>
          <a:xfrm>
            <a:off x="4662163" y="2163304"/>
            <a:ext cx="195566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1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Cu</a:t>
            </a:r>
            <a:endParaRPr lang="he-IL" sz="1200" dirty="0">
              <a:latin typeface="Arial" panose="020B0604020202020204" pitchFamily="34" charset="0"/>
            </a:endParaRPr>
          </a:p>
        </p:txBody>
      </p:sp>
      <p:pic>
        <p:nvPicPr>
          <p:cNvPr id="5" name="Picture 4" descr="A graph of a graph showing a line&#10;&#10;Description automatically generated">
            <a:extLst>
              <a:ext uri="{FF2B5EF4-FFF2-40B4-BE49-F238E27FC236}">
                <a16:creationId xmlns:a16="http://schemas.microsoft.com/office/drawing/2014/main" id="{1C0DAF4B-C48A-0882-E383-2E1485EA9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119" y="1968323"/>
            <a:ext cx="5580000" cy="3758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1FFE7C-D303-CD14-7B6B-2BA011A4D3A6}"/>
              </a:ext>
            </a:extLst>
          </p:cNvPr>
          <p:cNvSpPr txBox="1"/>
          <p:nvPr/>
        </p:nvSpPr>
        <p:spPr>
          <a:xfrm>
            <a:off x="10183631" y="2163304"/>
            <a:ext cx="195566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1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Cu</a:t>
            </a:r>
            <a:endParaRPr lang="he-IL" sz="1200" dirty="0"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8351D8-AFD0-EE94-5B1B-207BF9F72323}"/>
              </a:ext>
            </a:extLst>
          </p:cNvPr>
          <p:cNvSpPr/>
          <p:nvPr/>
        </p:nvSpPr>
        <p:spPr>
          <a:xfrm flipH="1">
            <a:off x="5104436" y="916386"/>
            <a:ext cx="612213" cy="991461"/>
          </a:xfrm>
          <a:prstGeom prst="rect">
            <a:avLst/>
          </a:prstGeom>
          <a:solidFill>
            <a:srgbClr val="FBE3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B802EA-8EF6-9C30-3F40-9B10FA262F42}"/>
                  </a:ext>
                </a:extLst>
              </p:cNvPr>
              <p:cNvSpPr txBox="1"/>
              <p:nvPr/>
            </p:nvSpPr>
            <p:spPr>
              <a:xfrm>
                <a:off x="1064871" y="1162107"/>
                <a:ext cx="4845904" cy="661719"/>
              </a:xfrm>
              <a:prstGeom prst="rect">
                <a:avLst/>
              </a:prstGeom>
              <a:solidFill>
                <a:srgbClr val="C1E5F5"/>
              </a:solidFill>
            </p:spPr>
            <p:txBody>
              <a:bodyPr wrap="square" rtlCol="1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𝟖𝟖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𝟒𝟕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𝑲𝒆𝑽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B802EA-8EF6-9C30-3F40-9B10FA262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71" y="1162107"/>
                <a:ext cx="4845904" cy="661719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74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861D-E075-7C72-A984-22D37208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sz="4000" dirty="0"/>
              <a:t>ספקטרום </a:t>
            </a:r>
            <a:r>
              <a:rPr lang="en-US" sz="4000" dirty="0"/>
              <a:t>X-Ray</a:t>
            </a:r>
            <a:r>
              <a:rPr lang="he-IL" sz="4000" dirty="0"/>
              <a:t> של </a:t>
            </a:r>
            <a:r>
              <a:rPr lang="en-US" sz="4000" dirty="0"/>
              <a:t>Pb</a:t>
            </a:r>
            <a:endParaRPr lang="he-IL" dirty="0"/>
          </a:p>
        </p:txBody>
      </p:sp>
      <p:pic>
        <p:nvPicPr>
          <p:cNvPr id="8" name="Picture 7" descr="A graph of 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5B2B130B-86C4-7069-3950-23B763638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119" y="1962121"/>
            <a:ext cx="5580000" cy="3772597"/>
          </a:xfrm>
          <a:prstGeom prst="rect">
            <a:avLst/>
          </a:prstGeom>
        </p:spPr>
      </p:pic>
      <p:pic>
        <p:nvPicPr>
          <p:cNvPr id="11" name="Picture 10" descr="A graph with a line and a red x&#10;&#10;Description automatically generated">
            <a:extLst>
              <a:ext uri="{FF2B5EF4-FFF2-40B4-BE49-F238E27FC236}">
                <a16:creationId xmlns:a16="http://schemas.microsoft.com/office/drawing/2014/main" id="{CF1B97CC-52AC-1E7A-97BF-4D2E5710E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50" y="1958312"/>
            <a:ext cx="5580000" cy="37725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760BC-744B-ED14-2016-7C694782538E}"/>
              </a:ext>
            </a:extLst>
          </p:cNvPr>
          <p:cNvSpPr txBox="1"/>
          <p:nvPr/>
        </p:nvSpPr>
        <p:spPr>
          <a:xfrm>
            <a:off x="6870435" y="5738528"/>
            <a:ext cx="4608000" cy="400110"/>
          </a:xfrm>
          <a:prstGeom prst="rect">
            <a:avLst/>
          </a:prstGeom>
          <a:solidFill>
            <a:srgbClr val="CAEEFB">
              <a:alpha val="30196"/>
            </a:srgbClr>
          </a:solidFill>
        </p:spPr>
        <p:txBody>
          <a:bodyPr wrap="square" rtlCol="1">
            <a:spAutoFit/>
          </a:bodyPr>
          <a:lstStyle>
            <a:defPPr>
              <a:defRPr lang="he-IL"/>
            </a:defPPr>
            <a:lvl1pPr algn="ctr" rtl="1">
              <a:defRPr sz="200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defRPr>
            </a:lvl1pPr>
          </a:lstStyle>
          <a:p>
            <a:r>
              <a:rPr lang="he-IL" dirty="0"/>
              <a:t>ספקטרום </a:t>
            </a:r>
            <a:r>
              <a:rPr lang="en-US" dirty="0"/>
              <a:t>X-Ray</a:t>
            </a:r>
            <a:r>
              <a:rPr lang="he-IL" dirty="0"/>
              <a:t> אופייני של </a:t>
            </a:r>
            <a:r>
              <a:rPr lang="en-US" dirty="0"/>
              <a:t>Pb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C1F868-24EA-5343-49F1-DE4963C172DA}"/>
                  </a:ext>
                </a:extLst>
              </p:cNvPr>
              <p:cNvSpPr txBox="1"/>
              <p:nvPr/>
            </p:nvSpPr>
            <p:spPr>
              <a:xfrm>
                <a:off x="1201246" y="5738528"/>
                <a:ext cx="4608000" cy="400110"/>
              </a:xfrm>
              <a:prstGeom prst="rect">
                <a:avLst/>
              </a:prstGeom>
              <a:solidFill>
                <a:srgbClr val="CAEEFB">
                  <a:alpha val="30196"/>
                </a:srgbClr>
              </a:solidFill>
            </p:spPr>
            <p:txBody>
              <a:bodyPr wrap="square" rtlCol="1">
                <a:spAutoFit/>
              </a:bodyPr>
              <a:lstStyle>
                <a:defPPr>
                  <a:defRPr lang="he-IL"/>
                </a:defPPr>
                <a:lvl1pPr algn="ctr" rtl="1">
                  <a:defRPr sz="2000">
                    <a:solidFill>
                      <a:schemeClr val="accent1">
                        <a:lumMod val="50000"/>
                      </a:schemeClr>
                    </a:solidFill>
                    <a:latin typeface="Ploni DL 1.1 AAA" panose="00000500000000000000" pitchFamily="50" charset="-79"/>
                    <a:cs typeface="Ploni DL 1.1 AAA" panose="00000500000000000000" pitchFamily="50" charset="-79"/>
                  </a:defRPr>
                </a:lvl1pPr>
              </a:lstStyle>
              <a:p>
                <a:r>
                  <a:rPr lang="he-IL" dirty="0"/>
                  <a:t>רגרסיה </a:t>
                </a:r>
                <a:r>
                  <a:rPr lang="he-IL" dirty="0" err="1"/>
                  <a:t>גאוסיאנית</a:t>
                </a:r>
                <a:r>
                  <a:rPr lang="he-IL" dirty="0"/>
                  <a:t> סביב קו ה-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C1F868-24EA-5343-49F1-DE4963C17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46" y="5738528"/>
                <a:ext cx="4608000" cy="400110"/>
              </a:xfrm>
              <a:prstGeom prst="rect">
                <a:avLst/>
              </a:prstGeom>
              <a:blipFill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CB9D242-40DC-06F5-2C6A-E6106B2187E1}"/>
              </a:ext>
            </a:extLst>
          </p:cNvPr>
          <p:cNvSpPr txBox="1"/>
          <p:nvPr/>
        </p:nvSpPr>
        <p:spPr>
          <a:xfrm>
            <a:off x="10163311" y="2167637"/>
            <a:ext cx="223903" cy="184666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0" bIns="0" rtlCol="1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Pb</a:t>
            </a:r>
            <a:endParaRPr lang="he-IL" sz="1200" dirty="0"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B157CA-EAF7-29B0-AF3E-51BDC8C0B274}"/>
              </a:ext>
            </a:extLst>
          </p:cNvPr>
          <p:cNvSpPr txBox="1"/>
          <p:nvPr/>
        </p:nvSpPr>
        <p:spPr>
          <a:xfrm>
            <a:off x="4662163" y="2167637"/>
            <a:ext cx="260255" cy="184666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1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Pb</a:t>
            </a:r>
            <a:endParaRPr lang="he-IL" sz="1200" dirty="0"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58E0-3117-D68A-D94D-026687A1F8FB}"/>
              </a:ext>
            </a:extLst>
          </p:cNvPr>
          <p:cNvSpPr/>
          <p:nvPr/>
        </p:nvSpPr>
        <p:spPr>
          <a:xfrm flipH="1">
            <a:off x="5104436" y="916386"/>
            <a:ext cx="612213" cy="991461"/>
          </a:xfrm>
          <a:prstGeom prst="rect">
            <a:avLst/>
          </a:prstGeom>
          <a:solidFill>
            <a:srgbClr val="FBE3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A51A60-E709-11B5-5455-0A8B1611F6EB}"/>
                  </a:ext>
                </a:extLst>
              </p:cNvPr>
              <p:cNvSpPr txBox="1"/>
              <p:nvPr/>
            </p:nvSpPr>
            <p:spPr>
              <a:xfrm>
                <a:off x="1064871" y="1162107"/>
                <a:ext cx="4845904" cy="661719"/>
              </a:xfrm>
              <a:prstGeom prst="rect">
                <a:avLst/>
              </a:prstGeom>
              <a:solidFill>
                <a:srgbClr val="C1E5F5"/>
              </a:solidFill>
            </p:spPr>
            <p:txBody>
              <a:bodyPr wrap="square" rtlCol="1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𝟓𝟑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𝟔𝟕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𝑲𝒆𝑽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A51A60-E709-11B5-5455-0A8B1611F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71" y="1162107"/>
                <a:ext cx="4845904" cy="661719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34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861D-E075-7C72-A984-22D37208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sz="4000" dirty="0"/>
              <a:t>ספקטרום </a:t>
            </a:r>
            <a:r>
              <a:rPr lang="en-US" sz="4000" dirty="0"/>
              <a:t>X-Ray</a:t>
            </a:r>
            <a:r>
              <a:rPr lang="he-IL" sz="4000" dirty="0"/>
              <a:t> של </a:t>
            </a:r>
            <a:r>
              <a:rPr lang="en-US" sz="4000" dirty="0"/>
              <a:t>Pb</a:t>
            </a:r>
            <a:endParaRPr lang="he-IL" dirty="0"/>
          </a:p>
        </p:txBody>
      </p:sp>
      <p:pic>
        <p:nvPicPr>
          <p:cNvPr id="3" name="Picture 2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3BECD0CD-5CAD-3ADB-5145-710913E0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50" y="1973166"/>
            <a:ext cx="5580000" cy="37582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E64511-ED88-C838-E835-4CFB6A0233CF}"/>
              </a:ext>
            </a:extLst>
          </p:cNvPr>
          <p:cNvSpPr txBox="1"/>
          <p:nvPr/>
        </p:nvSpPr>
        <p:spPr>
          <a:xfrm>
            <a:off x="6870435" y="5739038"/>
            <a:ext cx="4608000" cy="399600"/>
          </a:xfrm>
          <a:prstGeom prst="rect">
            <a:avLst/>
          </a:prstGeom>
          <a:solidFill>
            <a:srgbClr val="CAEEFB">
              <a:alpha val="30196"/>
            </a:srgbClr>
          </a:solidFill>
        </p:spPr>
        <p:txBody>
          <a:bodyPr wrap="square" rtlCol="1">
            <a:spAutoFit/>
          </a:bodyPr>
          <a:lstStyle>
            <a:defPPr>
              <a:defRPr lang="he-IL"/>
            </a:defPPr>
            <a:lvl1pPr algn="ctr" rtl="1">
              <a:defRPr sz="200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defRPr>
            </a:lvl1pPr>
          </a:lstStyle>
          <a:p>
            <a:r>
              <a:rPr lang="he-IL" dirty="0"/>
              <a:t>ספקטרום </a:t>
            </a:r>
            <a:r>
              <a:rPr lang="en-US" dirty="0"/>
              <a:t>X-Ray</a:t>
            </a:r>
            <a:r>
              <a:rPr lang="he-IL" dirty="0"/>
              <a:t> אופייני של </a:t>
            </a:r>
            <a:r>
              <a:rPr lang="en-US" dirty="0"/>
              <a:t>Pb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0BB65E-17E0-51BC-B829-A2FA192A98AF}"/>
                  </a:ext>
                </a:extLst>
              </p:cNvPr>
              <p:cNvSpPr txBox="1"/>
              <p:nvPr/>
            </p:nvSpPr>
            <p:spPr>
              <a:xfrm>
                <a:off x="1201246" y="5739038"/>
                <a:ext cx="4608000" cy="427425"/>
              </a:xfrm>
              <a:prstGeom prst="rect">
                <a:avLst/>
              </a:prstGeom>
              <a:solidFill>
                <a:srgbClr val="CAEEFB">
                  <a:alpha val="30196"/>
                </a:srgbClr>
              </a:solidFill>
            </p:spPr>
            <p:txBody>
              <a:bodyPr wrap="square" rtlCol="1">
                <a:spAutoFit/>
              </a:bodyPr>
              <a:lstStyle>
                <a:defPPr>
                  <a:defRPr lang="he-IL"/>
                </a:defPPr>
                <a:lvl1pPr algn="ctr" rtl="1">
                  <a:defRPr sz="2000">
                    <a:solidFill>
                      <a:schemeClr val="accent1">
                        <a:lumMod val="50000"/>
                      </a:schemeClr>
                    </a:solidFill>
                    <a:latin typeface="Ploni DL 1.1 AAA" panose="00000500000000000000" pitchFamily="50" charset="-79"/>
                    <a:cs typeface="Ploni DL 1.1 AAA" panose="00000500000000000000" pitchFamily="50" charset="-79"/>
                  </a:defRPr>
                </a:lvl1pPr>
              </a:lstStyle>
              <a:p>
                <a:r>
                  <a:rPr lang="he-IL" dirty="0"/>
                  <a:t>רגרסיה </a:t>
                </a:r>
                <a:r>
                  <a:rPr lang="he-IL" dirty="0" err="1"/>
                  <a:t>גאוסיאנית</a:t>
                </a:r>
                <a:r>
                  <a:rPr lang="he-IL" dirty="0"/>
                  <a:t> סביב קו ה-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0BB65E-17E0-51BC-B829-A2FA192A9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46" y="5739038"/>
                <a:ext cx="4608000" cy="427425"/>
              </a:xfrm>
              <a:prstGeom prst="rect">
                <a:avLst/>
              </a:prstGeom>
              <a:blipFill>
                <a:blip r:embed="rId3"/>
                <a:stretch>
                  <a:fillRect t="-2817" b="-2112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DB2742E1-2F17-0E35-1595-FDD118C61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119" y="1962631"/>
            <a:ext cx="5580000" cy="37725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31BCD0-0C43-B73F-D510-EC34FFE8E84A}"/>
              </a:ext>
            </a:extLst>
          </p:cNvPr>
          <p:cNvSpPr txBox="1"/>
          <p:nvPr/>
        </p:nvSpPr>
        <p:spPr>
          <a:xfrm>
            <a:off x="10163311" y="2168147"/>
            <a:ext cx="223903" cy="184666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0" bIns="0" rtlCol="1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Pb</a:t>
            </a:r>
            <a:endParaRPr lang="he-IL" sz="1200" dirty="0"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BE03AC-A369-CCCB-FCF4-5506D01C027E}"/>
              </a:ext>
            </a:extLst>
          </p:cNvPr>
          <p:cNvSpPr txBox="1"/>
          <p:nvPr/>
        </p:nvSpPr>
        <p:spPr>
          <a:xfrm>
            <a:off x="5009785" y="2230277"/>
            <a:ext cx="76944" cy="16158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1">
            <a:spAutoFit/>
          </a:bodyPr>
          <a:lstStyle/>
          <a:p>
            <a:r>
              <a:rPr lang="el-GR" sz="1050" i="1" dirty="0">
                <a:latin typeface="Arial" panose="020B0604020202020204" pitchFamily="34" charset="0"/>
              </a:rPr>
              <a:t>β</a:t>
            </a:r>
            <a:endParaRPr lang="he-IL" sz="1050" i="1" dirty="0"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76E429-F309-D33D-9223-3FB3FD4485B6}"/>
              </a:ext>
            </a:extLst>
          </p:cNvPr>
          <p:cNvSpPr txBox="1"/>
          <p:nvPr/>
        </p:nvSpPr>
        <p:spPr>
          <a:xfrm>
            <a:off x="4662163" y="2168147"/>
            <a:ext cx="260255" cy="184666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1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Pb</a:t>
            </a:r>
            <a:endParaRPr lang="he-IL" sz="1200" dirty="0"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8395E3-8DC1-EB9D-D7D6-0089136095B4}"/>
              </a:ext>
            </a:extLst>
          </p:cNvPr>
          <p:cNvSpPr/>
          <p:nvPr/>
        </p:nvSpPr>
        <p:spPr>
          <a:xfrm flipH="1">
            <a:off x="5104436" y="916386"/>
            <a:ext cx="612213" cy="991461"/>
          </a:xfrm>
          <a:prstGeom prst="rect">
            <a:avLst/>
          </a:prstGeom>
          <a:solidFill>
            <a:srgbClr val="FBE3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8F706A-8801-4338-0A8B-50F9C5B86B63}"/>
                  </a:ext>
                </a:extLst>
              </p:cNvPr>
              <p:cNvSpPr txBox="1"/>
              <p:nvPr/>
            </p:nvSpPr>
            <p:spPr>
              <a:xfrm>
                <a:off x="1064871" y="1162107"/>
                <a:ext cx="4845904" cy="661719"/>
              </a:xfrm>
              <a:prstGeom prst="rect">
                <a:avLst/>
              </a:prstGeom>
              <a:solidFill>
                <a:srgbClr val="C1E5F5"/>
              </a:solidFill>
            </p:spPr>
            <p:txBody>
              <a:bodyPr wrap="square" rtlCol="1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𝟓𝟗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𝟔𝟖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𝑲𝒆𝑽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8F706A-8801-4338-0A8B-50F9C5B86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71" y="1162107"/>
                <a:ext cx="4845904" cy="661719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87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861D-E075-7C72-A984-22D37208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sz="4000" dirty="0"/>
              <a:t>ספקטרום </a:t>
            </a:r>
            <a:r>
              <a:rPr lang="en-US" sz="4000" dirty="0"/>
              <a:t>X-Ray</a:t>
            </a:r>
            <a:r>
              <a:rPr lang="he-IL" sz="4000" dirty="0"/>
              <a:t> של </a:t>
            </a:r>
            <a:r>
              <a:rPr lang="en-US" sz="4000" dirty="0"/>
              <a:t>Pb</a:t>
            </a:r>
            <a:endParaRPr lang="he-IL" dirty="0"/>
          </a:p>
        </p:txBody>
      </p:sp>
      <p:pic>
        <p:nvPicPr>
          <p:cNvPr id="4" name="Picture 3" descr="A graph of a graph with a red x&#10;&#10;Description automatically generated">
            <a:extLst>
              <a:ext uri="{FF2B5EF4-FFF2-40B4-BE49-F238E27FC236}">
                <a16:creationId xmlns:a16="http://schemas.microsoft.com/office/drawing/2014/main" id="{8FE0982C-8655-CC20-B473-A301C407E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0" y="1995690"/>
            <a:ext cx="5580000" cy="3739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E50A48-E92E-0DD6-6A4E-8018B42E92DC}"/>
              </a:ext>
            </a:extLst>
          </p:cNvPr>
          <p:cNvSpPr txBox="1"/>
          <p:nvPr/>
        </p:nvSpPr>
        <p:spPr>
          <a:xfrm>
            <a:off x="6870435" y="5738528"/>
            <a:ext cx="4608000" cy="400110"/>
          </a:xfrm>
          <a:prstGeom prst="rect">
            <a:avLst/>
          </a:prstGeom>
          <a:solidFill>
            <a:srgbClr val="CAEEFB">
              <a:alpha val="30196"/>
            </a:srgbClr>
          </a:solidFill>
        </p:spPr>
        <p:txBody>
          <a:bodyPr wrap="square" rtlCol="1">
            <a:spAutoFit/>
          </a:bodyPr>
          <a:lstStyle>
            <a:defPPr>
              <a:defRPr lang="he-IL"/>
            </a:defPPr>
            <a:lvl1pPr algn="ctr" rtl="1">
              <a:defRPr sz="200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defRPr>
            </a:lvl1pPr>
          </a:lstStyle>
          <a:p>
            <a:r>
              <a:rPr lang="he-IL" dirty="0"/>
              <a:t>ספקטרום </a:t>
            </a:r>
            <a:r>
              <a:rPr lang="en-US" dirty="0"/>
              <a:t>X-Ray</a:t>
            </a:r>
            <a:r>
              <a:rPr lang="he-IL" dirty="0"/>
              <a:t> אופייני של </a:t>
            </a:r>
            <a:r>
              <a:rPr lang="en-US" dirty="0"/>
              <a:t>Pb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89F56A-BA64-FCE6-654A-ABA8D044CBB0}"/>
                  </a:ext>
                </a:extLst>
              </p:cNvPr>
              <p:cNvSpPr txBox="1"/>
              <p:nvPr/>
            </p:nvSpPr>
            <p:spPr>
              <a:xfrm>
                <a:off x="1201246" y="5738528"/>
                <a:ext cx="4608000" cy="427618"/>
              </a:xfrm>
              <a:prstGeom prst="rect">
                <a:avLst/>
              </a:prstGeom>
              <a:solidFill>
                <a:srgbClr val="CAEEFB">
                  <a:alpha val="30196"/>
                </a:srgbClr>
              </a:solidFill>
            </p:spPr>
            <p:txBody>
              <a:bodyPr wrap="square" rtlCol="1">
                <a:spAutoFit/>
              </a:bodyPr>
              <a:lstStyle>
                <a:defPPr>
                  <a:defRPr lang="he-IL"/>
                </a:defPPr>
                <a:lvl1pPr algn="ctr" rtl="1">
                  <a:defRPr sz="2000">
                    <a:solidFill>
                      <a:schemeClr val="accent1">
                        <a:lumMod val="50000"/>
                      </a:schemeClr>
                    </a:solidFill>
                    <a:latin typeface="Ploni DL 1.1 AAA" panose="00000500000000000000" pitchFamily="50" charset="-79"/>
                    <a:cs typeface="Ploni DL 1.1 AAA" panose="00000500000000000000" pitchFamily="50" charset="-79"/>
                  </a:defRPr>
                </a:lvl1pPr>
              </a:lstStyle>
              <a:p>
                <a:r>
                  <a:rPr lang="he-IL" dirty="0"/>
                  <a:t>רגרסיה </a:t>
                </a:r>
                <a:r>
                  <a:rPr lang="he-IL" dirty="0" err="1"/>
                  <a:t>גאוסיאנית</a:t>
                </a:r>
                <a:r>
                  <a:rPr lang="he-IL" dirty="0"/>
                  <a:t> סביב קו ה-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89F56A-BA64-FCE6-654A-ABA8D044C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46" y="5738528"/>
                <a:ext cx="4608000" cy="427618"/>
              </a:xfrm>
              <a:prstGeom prst="rect">
                <a:avLst/>
              </a:prstGeom>
              <a:blipFill>
                <a:blip r:embed="rId3"/>
                <a:stretch>
                  <a:fillRect t="-2817" b="-2112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graph of 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D14E0056-5057-9FC0-9865-6E00FF708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119" y="1962121"/>
            <a:ext cx="5580000" cy="37725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E6E82D-7287-18D3-E91E-25173B8A22D4}"/>
              </a:ext>
            </a:extLst>
          </p:cNvPr>
          <p:cNvSpPr txBox="1"/>
          <p:nvPr/>
        </p:nvSpPr>
        <p:spPr>
          <a:xfrm>
            <a:off x="10163311" y="2167637"/>
            <a:ext cx="223903" cy="184666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0" bIns="0" rtlCol="1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Pb</a:t>
            </a:r>
            <a:endParaRPr lang="he-IL" sz="1200" dirty="0"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63E3B9-36E7-99E2-C794-83103CF7C388}"/>
              </a:ext>
            </a:extLst>
          </p:cNvPr>
          <p:cNvSpPr txBox="1"/>
          <p:nvPr/>
        </p:nvSpPr>
        <p:spPr>
          <a:xfrm>
            <a:off x="4662163" y="2202362"/>
            <a:ext cx="260255" cy="184666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1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Pb</a:t>
            </a:r>
            <a:endParaRPr lang="he-IL" sz="1200" dirty="0"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097CEB-D6C4-7B08-C524-6C3780F24B39}"/>
              </a:ext>
            </a:extLst>
          </p:cNvPr>
          <p:cNvSpPr/>
          <p:nvPr/>
        </p:nvSpPr>
        <p:spPr>
          <a:xfrm flipH="1">
            <a:off x="5104436" y="916386"/>
            <a:ext cx="612213" cy="991461"/>
          </a:xfrm>
          <a:prstGeom prst="rect">
            <a:avLst/>
          </a:prstGeom>
          <a:solidFill>
            <a:srgbClr val="FBE3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3C4ACB-EF7A-0CA4-3CE1-CB45E165E384}"/>
                  </a:ext>
                </a:extLst>
              </p:cNvPr>
              <p:cNvSpPr txBox="1"/>
              <p:nvPr/>
            </p:nvSpPr>
            <p:spPr>
              <a:xfrm>
                <a:off x="1064871" y="1162107"/>
                <a:ext cx="4845904" cy="661719"/>
              </a:xfrm>
              <a:prstGeom prst="rect">
                <a:avLst/>
              </a:prstGeom>
              <a:solidFill>
                <a:srgbClr val="C1E5F5"/>
              </a:solidFill>
            </p:spPr>
            <p:txBody>
              <a:bodyPr wrap="square" rtlCol="1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𝟏𝟒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𝟕𝟕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𝑲𝒆𝑽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3C4ACB-EF7A-0CA4-3CE1-CB45E165E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71" y="1162107"/>
                <a:ext cx="4845904" cy="661719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935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A3FC-FE74-5A25-95DD-068C83EB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sz="4000" dirty="0"/>
              <a:t>ספקטרום </a:t>
            </a:r>
            <a:r>
              <a:rPr lang="en-US" sz="4000" dirty="0"/>
              <a:t>X-Ray</a:t>
            </a:r>
            <a:r>
              <a:rPr lang="he-IL" sz="4000" dirty="0"/>
              <a:t> של </a:t>
            </a:r>
            <a:r>
              <a:rPr lang="en-US" sz="4000" dirty="0"/>
              <a:t>Zn</a:t>
            </a:r>
            <a:endParaRPr lang="he-IL" dirty="0"/>
          </a:p>
        </p:txBody>
      </p:sp>
      <p:pic>
        <p:nvPicPr>
          <p:cNvPr id="7" name="Picture 6" descr="A graph of a graph on a grid&#10;&#10;Description automatically generated">
            <a:extLst>
              <a:ext uri="{FF2B5EF4-FFF2-40B4-BE49-F238E27FC236}">
                <a16:creationId xmlns:a16="http://schemas.microsoft.com/office/drawing/2014/main" id="{20DEEB41-56C6-EBDC-FE86-7895793F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119" y="1973177"/>
            <a:ext cx="5580000" cy="3758252"/>
          </a:xfrm>
          <a:prstGeom prst="rect">
            <a:avLst/>
          </a:prstGeom>
        </p:spPr>
      </p:pic>
      <p:pic>
        <p:nvPicPr>
          <p:cNvPr id="8" name="Picture 7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8BBE0727-BF2C-F7A3-D8DF-BAD4D86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50" y="1973177"/>
            <a:ext cx="5580000" cy="37582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4BCE50-ABE2-B9A7-41A1-6C4E9D191EA3}"/>
              </a:ext>
            </a:extLst>
          </p:cNvPr>
          <p:cNvSpPr txBox="1"/>
          <p:nvPr/>
        </p:nvSpPr>
        <p:spPr>
          <a:xfrm>
            <a:off x="6870435" y="5738528"/>
            <a:ext cx="4608000" cy="400110"/>
          </a:xfrm>
          <a:prstGeom prst="rect">
            <a:avLst/>
          </a:prstGeom>
          <a:solidFill>
            <a:srgbClr val="CAEEFB">
              <a:alpha val="30196"/>
            </a:srgbClr>
          </a:solidFill>
        </p:spPr>
        <p:txBody>
          <a:bodyPr wrap="square" rtlCol="1">
            <a:spAutoFit/>
          </a:bodyPr>
          <a:lstStyle>
            <a:defPPr>
              <a:defRPr lang="he-IL"/>
            </a:defPPr>
            <a:lvl1pPr algn="ctr" rtl="1">
              <a:defRPr sz="200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defRPr>
            </a:lvl1pPr>
          </a:lstStyle>
          <a:p>
            <a:r>
              <a:rPr lang="he-IL" dirty="0"/>
              <a:t>ספקטרום </a:t>
            </a:r>
            <a:r>
              <a:rPr lang="en-US" dirty="0"/>
              <a:t>X-Ray</a:t>
            </a:r>
            <a:r>
              <a:rPr lang="he-IL" dirty="0"/>
              <a:t> אופייני של </a:t>
            </a:r>
            <a:r>
              <a:rPr lang="en-US" dirty="0"/>
              <a:t>Zn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73B26C-F58B-A0E1-9655-A7FFE89ADE47}"/>
                  </a:ext>
                </a:extLst>
              </p:cNvPr>
              <p:cNvSpPr txBox="1"/>
              <p:nvPr/>
            </p:nvSpPr>
            <p:spPr>
              <a:xfrm>
                <a:off x="1201246" y="5738528"/>
                <a:ext cx="4608000" cy="400110"/>
              </a:xfrm>
              <a:prstGeom prst="rect">
                <a:avLst/>
              </a:prstGeom>
              <a:solidFill>
                <a:srgbClr val="CAEEFB">
                  <a:alpha val="30196"/>
                </a:srgbClr>
              </a:solidFill>
            </p:spPr>
            <p:txBody>
              <a:bodyPr wrap="square" rtlCol="1">
                <a:spAutoFit/>
              </a:bodyPr>
              <a:lstStyle>
                <a:defPPr>
                  <a:defRPr lang="he-IL"/>
                </a:defPPr>
                <a:lvl1pPr algn="ctr" rtl="1">
                  <a:defRPr sz="2000">
                    <a:solidFill>
                      <a:schemeClr val="accent1">
                        <a:lumMod val="50000"/>
                      </a:schemeClr>
                    </a:solidFill>
                    <a:latin typeface="Ploni DL 1.1 AAA" panose="00000500000000000000" pitchFamily="50" charset="-79"/>
                    <a:cs typeface="Ploni DL 1.1 AAA" panose="00000500000000000000" pitchFamily="50" charset="-79"/>
                  </a:defRPr>
                </a:lvl1pPr>
              </a:lstStyle>
              <a:p>
                <a:r>
                  <a:rPr lang="he-IL" dirty="0"/>
                  <a:t>רגרסיה </a:t>
                </a:r>
                <a:r>
                  <a:rPr lang="he-IL" dirty="0" err="1"/>
                  <a:t>גאוסיאנית</a:t>
                </a:r>
                <a:r>
                  <a:rPr lang="he-IL" dirty="0"/>
                  <a:t> סביב קו ה-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73B26C-F58B-A0E1-9655-A7FFE89AD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46" y="5738528"/>
                <a:ext cx="4608000" cy="400110"/>
              </a:xfrm>
              <a:prstGeom prst="rect">
                <a:avLst/>
              </a:prstGeom>
              <a:blipFill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B7C1DE4-461D-0DB4-AF49-3B1F2BC87974}"/>
              </a:ext>
            </a:extLst>
          </p:cNvPr>
          <p:cNvSpPr txBox="1"/>
          <p:nvPr/>
        </p:nvSpPr>
        <p:spPr>
          <a:xfrm>
            <a:off x="10163311" y="2175257"/>
            <a:ext cx="215888" cy="184666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0" bIns="0" rtlCol="1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Zn</a:t>
            </a:r>
            <a:endParaRPr lang="he-IL" sz="1200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C14DA-5F8B-1D2E-0C2C-5B89D33C29D7}"/>
              </a:ext>
            </a:extLst>
          </p:cNvPr>
          <p:cNvSpPr txBox="1"/>
          <p:nvPr/>
        </p:nvSpPr>
        <p:spPr>
          <a:xfrm>
            <a:off x="4662163" y="2175257"/>
            <a:ext cx="252239" cy="184666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1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Zn</a:t>
            </a:r>
            <a:endParaRPr lang="he-IL" sz="1200" dirty="0"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87F346-6C3E-32C0-87F8-ACAB83311FD1}"/>
              </a:ext>
            </a:extLst>
          </p:cNvPr>
          <p:cNvSpPr/>
          <p:nvPr/>
        </p:nvSpPr>
        <p:spPr>
          <a:xfrm flipH="1">
            <a:off x="5104436" y="916386"/>
            <a:ext cx="612213" cy="991461"/>
          </a:xfrm>
          <a:prstGeom prst="rect">
            <a:avLst/>
          </a:prstGeom>
          <a:solidFill>
            <a:srgbClr val="FBE3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8720D-E023-4772-4F03-9D7269A38467}"/>
                  </a:ext>
                </a:extLst>
              </p:cNvPr>
              <p:cNvSpPr txBox="1"/>
              <p:nvPr/>
            </p:nvSpPr>
            <p:spPr>
              <a:xfrm>
                <a:off x="1064871" y="1162107"/>
                <a:ext cx="4845904" cy="661719"/>
              </a:xfrm>
              <a:prstGeom prst="rect">
                <a:avLst/>
              </a:prstGeom>
              <a:solidFill>
                <a:srgbClr val="C1E5F5"/>
              </a:solidFill>
            </p:spPr>
            <p:txBody>
              <a:bodyPr wrap="square" rtlCol="1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𝟔𝟐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𝟑𝟒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𝑲𝒆𝑽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8720D-E023-4772-4F03-9D7269A38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71" y="1162107"/>
                <a:ext cx="4845904" cy="661719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05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92D77D-97E2-16BD-80A9-B571B19756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34000" contrast="-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D390F3-BDB2-F53D-2FFE-EBF5F65E93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45" t="1" r="65529" b="1"/>
          <a:stretch/>
        </p:blipFill>
        <p:spPr>
          <a:xfrm>
            <a:off x="1956121" y="0"/>
            <a:ext cx="2246570" cy="6858000"/>
          </a:xfrm>
          <a:prstGeom prst="roundRect">
            <a:avLst>
              <a:gd name="adj" fmla="val 1905"/>
            </a:avLst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FF5C56-E6C0-4C45-6C64-4EF841D215C0}"/>
              </a:ext>
            </a:extLst>
          </p:cNvPr>
          <p:cNvSpPr/>
          <p:nvPr/>
        </p:nvSpPr>
        <p:spPr>
          <a:xfrm>
            <a:off x="1956121" y="-289560"/>
            <a:ext cx="2246569" cy="744271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FA974C-AAC4-8ECE-D393-27D9C9186880}"/>
              </a:ext>
            </a:extLst>
          </p:cNvPr>
          <p:cNvSpPr/>
          <p:nvPr/>
        </p:nvSpPr>
        <p:spPr>
          <a:xfrm flipH="1">
            <a:off x="4962691" y="1004128"/>
            <a:ext cx="6467308" cy="4849744"/>
          </a:xfrm>
          <a:prstGeom prst="rect">
            <a:avLst/>
          </a:prstGeom>
          <a:solidFill>
            <a:srgbClr val="FBE3D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0EBA9C-0256-884A-A6A0-312A597CE8DE}"/>
              </a:ext>
            </a:extLst>
          </p:cNvPr>
          <p:cNvSpPr txBox="1"/>
          <p:nvPr/>
        </p:nvSpPr>
        <p:spPr>
          <a:xfrm>
            <a:off x="5191404" y="1419491"/>
            <a:ext cx="6011882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Ploni DL 1.1 AAA Black" panose="00000A00000000000000" pitchFamily="50" charset="-79"/>
                <a:cs typeface="Ploni DL 1.1 AAA Black" panose="00000A00000000000000" pitchFamily="50" charset="-79"/>
              </a:rPr>
              <a:t>BERT-Based Email Classifier</a:t>
            </a:r>
            <a:endParaRPr lang="he-IL" sz="4000" b="1" dirty="0">
              <a:solidFill>
                <a:schemeClr val="accent1">
                  <a:lumMod val="75000"/>
                </a:schemeClr>
              </a:solidFill>
              <a:latin typeface="Ploni DL 1.1 AAA Black" panose="00000A00000000000000" pitchFamily="50" charset="-79"/>
              <a:cs typeface="Ploni DL 1.1 AAA Black" panose="00000A00000000000000" pitchFamily="50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59E4E9-7222-17A3-FD11-F026EE3024D8}"/>
              </a:ext>
            </a:extLst>
          </p:cNvPr>
          <p:cNvSpPr txBox="1"/>
          <p:nvPr/>
        </p:nvSpPr>
        <p:spPr>
          <a:xfrm>
            <a:off x="6534071" y="3779470"/>
            <a:ext cx="3326552" cy="216982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rPr>
              <a:t>Data: 20/08/2024</a:t>
            </a:r>
          </a:p>
          <a:p>
            <a:pPr algn="ctr">
              <a:spcAft>
                <a:spcPts val="600"/>
              </a:spcAft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rPr>
              <a:t>Gal Granot</a:t>
            </a:r>
          </a:p>
          <a:p>
            <a:pPr algn="ctr">
              <a:spcAft>
                <a:spcPts val="600"/>
              </a:spcAft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rPr>
              <a:t>Nir Tevet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rPr>
              <a:t>ECE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rPr>
              <a:t> Deep Learning 046211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Ploni DL 1.1 AAA" panose="00000500000000000000" pitchFamily="50" charset="-79"/>
              <a:cs typeface="Ploni DL 1.1 AAA" panose="00000500000000000000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19975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A3FC-FE74-5A25-95DD-068C83EB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sz="4000" dirty="0"/>
              <a:t>ספקטרום </a:t>
            </a:r>
            <a:r>
              <a:rPr lang="en-US" sz="4000" dirty="0"/>
              <a:t>X-Ray</a:t>
            </a:r>
            <a:r>
              <a:rPr lang="he-IL" sz="4000" dirty="0"/>
              <a:t> של </a:t>
            </a:r>
            <a:r>
              <a:rPr lang="en-US" sz="4000" dirty="0"/>
              <a:t>Zn</a:t>
            </a:r>
            <a:endParaRPr lang="he-IL" dirty="0"/>
          </a:p>
        </p:txBody>
      </p:sp>
      <p:pic>
        <p:nvPicPr>
          <p:cNvPr id="3" name="Picture 2" descr="A graph with a line graph&#10;&#10;Description automatically generated">
            <a:extLst>
              <a:ext uri="{FF2B5EF4-FFF2-40B4-BE49-F238E27FC236}">
                <a16:creationId xmlns:a16="http://schemas.microsoft.com/office/drawing/2014/main" id="{F17B95B5-D935-E76F-D7FC-5B0651DED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2" y="1973177"/>
            <a:ext cx="5580000" cy="3827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008DC9-8826-2DD1-2D68-E0AE61E8E596}"/>
              </a:ext>
            </a:extLst>
          </p:cNvPr>
          <p:cNvSpPr txBox="1"/>
          <p:nvPr/>
        </p:nvSpPr>
        <p:spPr>
          <a:xfrm>
            <a:off x="6870435" y="5738528"/>
            <a:ext cx="4608000" cy="400110"/>
          </a:xfrm>
          <a:prstGeom prst="rect">
            <a:avLst/>
          </a:prstGeom>
          <a:solidFill>
            <a:srgbClr val="CAEEFB">
              <a:alpha val="30196"/>
            </a:srgbClr>
          </a:solidFill>
        </p:spPr>
        <p:txBody>
          <a:bodyPr wrap="square" rtlCol="1">
            <a:spAutoFit/>
          </a:bodyPr>
          <a:lstStyle>
            <a:defPPr>
              <a:defRPr lang="he-IL"/>
            </a:defPPr>
            <a:lvl1pPr algn="ctr" rtl="1">
              <a:defRPr sz="200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defRPr>
            </a:lvl1pPr>
          </a:lstStyle>
          <a:p>
            <a:r>
              <a:rPr lang="he-IL" dirty="0"/>
              <a:t>ספקטרום </a:t>
            </a:r>
            <a:r>
              <a:rPr lang="en-US" dirty="0"/>
              <a:t>X-Ray</a:t>
            </a:r>
            <a:r>
              <a:rPr lang="he-IL" dirty="0"/>
              <a:t> אופייני של </a:t>
            </a:r>
            <a:r>
              <a:rPr lang="en-US" dirty="0"/>
              <a:t>Zn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E7DEAB-423A-FE31-26D4-D39E0C928AE6}"/>
                  </a:ext>
                </a:extLst>
              </p:cNvPr>
              <p:cNvSpPr txBox="1"/>
              <p:nvPr/>
            </p:nvSpPr>
            <p:spPr>
              <a:xfrm>
                <a:off x="1201246" y="5738528"/>
                <a:ext cx="4608000" cy="399600"/>
              </a:xfrm>
              <a:prstGeom prst="rect">
                <a:avLst/>
              </a:prstGeom>
              <a:solidFill>
                <a:srgbClr val="CAEEFB">
                  <a:alpha val="30196"/>
                </a:srgbClr>
              </a:solidFill>
            </p:spPr>
            <p:txBody>
              <a:bodyPr wrap="square" rtlCol="1">
                <a:spAutoFit/>
              </a:bodyPr>
              <a:lstStyle>
                <a:defPPr>
                  <a:defRPr lang="he-IL"/>
                </a:defPPr>
                <a:lvl1pPr algn="ctr" rtl="1">
                  <a:defRPr sz="2000">
                    <a:solidFill>
                      <a:schemeClr val="accent1">
                        <a:lumMod val="50000"/>
                      </a:schemeClr>
                    </a:solidFill>
                    <a:latin typeface="Ploni DL 1.1 AAA" panose="00000500000000000000" pitchFamily="50" charset="-79"/>
                    <a:cs typeface="Ploni DL 1.1 AAA" panose="00000500000000000000" pitchFamily="50" charset="-79"/>
                  </a:defRPr>
                </a:lvl1pPr>
              </a:lstStyle>
              <a:p>
                <a:r>
                  <a:rPr lang="he-IL" dirty="0"/>
                  <a:t>רגרסיה </a:t>
                </a:r>
                <a:r>
                  <a:rPr lang="he-IL" dirty="0" err="1"/>
                  <a:t>גאוסיאנית</a:t>
                </a:r>
                <a:r>
                  <a:rPr lang="he-IL" dirty="0"/>
                  <a:t> סביב קו ה-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E7DEAB-423A-FE31-26D4-D39E0C928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46" y="5738528"/>
                <a:ext cx="4608000" cy="399600"/>
              </a:xfrm>
              <a:prstGeom prst="rect">
                <a:avLst/>
              </a:prstGeom>
              <a:blipFill>
                <a:blip r:embed="rId3"/>
                <a:stretch>
                  <a:fillRect t="-3030" b="-3030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f a graph on a grid&#10;&#10;Description automatically generated">
            <a:extLst>
              <a:ext uri="{FF2B5EF4-FFF2-40B4-BE49-F238E27FC236}">
                <a16:creationId xmlns:a16="http://schemas.microsoft.com/office/drawing/2014/main" id="{16D42C0B-593C-543E-2868-F97E84A2C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119" y="1973177"/>
            <a:ext cx="5580000" cy="37582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CAB45C-0DEE-3D86-0E09-7C522F883C18}"/>
              </a:ext>
            </a:extLst>
          </p:cNvPr>
          <p:cNvSpPr txBox="1"/>
          <p:nvPr/>
        </p:nvSpPr>
        <p:spPr>
          <a:xfrm>
            <a:off x="10163311" y="2175257"/>
            <a:ext cx="215888" cy="184666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0" bIns="0" rtlCol="1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Zn</a:t>
            </a:r>
            <a:endParaRPr lang="he-IL" sz="1200" dirty="0"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2DCB86-6754-3CBC-DE60-7713E547CFB1}"/>
              </a:ext>
            </a:extLst>
          </p:cNvPr>
          <p:cNvSpPr txBox="1"/>
          <p:nvPr/>
        </p:nvSpPr>
        <p:spPr>
          <a:xfrm>
            <a:off x="4625587" y="2175257"/>
            <a:ext cx="252239" cy="184666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1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Zn</a:t>
            </a:r>
            <a:endParaRPr lang="he-IL" sz="1200" dirty="0"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FFADDA-3034-B028-73C7-18A8C122978D}"/>
              </a:ext>
            </a:extLst>
          </p:cNvPr>
          <p:cNvSpPr txBox="1"/>
          <p:nvPr/>
        </p:nvSpPr>
        <p:spPr>
          <a:xfrm>
            <a:off x="5003689" y="2229767"/>
            <a:ext cx="76944" cy="16158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1">
            <a:spAutoFit/>
          </a:bodyPr>
          <a:lstStyle/>
          <a:p>
            <a:r>
              <a:rPr lang="el-GR" sz="1050" i="1" dirty="0">
                <a:latin typeface="Arial" panose="020B0604020202020204" pitchFamily="34" charset="0"/>
              </a:rPr>
              <a:t>β</a:t>
            </a:r>
            <a:endParaRPr lang="he-IL" sz="1050" i="1" dirty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6ACDA5-94F5-FF53-C661-8AD9E5C78816}"/>
              </a:ext>
            </a:extLst>
          </p:cNvPr>
          <p:cNvSpPr/>
          <p:nvPr/>
        </p:nvSpPr>
        <p:spPr>
          <a:xfrm flipH="1">
            <a:off x="5104436" y="916386"/>
            <a:ext cx="612213" cy="991461"/>
          </a:xfrm>
          <a:prstGeom prst="rect">
            <a:avLst/>
          </a:prstGeom>
          <a:solidFill>
            <a:srgbClr val="FBE3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B6171C-EE2F-AE2B-805F-F832376D86EF}"/>
                  </a:ext>
                </a:extLst>
              </p:cNvPr>
              <p:cNvSpPr txBox="1"/>
              <p:nvPr/>
            </p:nvSpPr>
            <p:spPr>
              <a:xfrm>
                <a:off x="1064871" y="1162107"/>
                <a:ext cx="4845904" cy="661719"/>
              </a:xfrm>
              <a:prstGeom prst="rect">
                <a:avLst/>
              </a:prstGeom>
              <a:solidFill>
                <a:srgbClr val="C1E5F5"/>
              </a:solidFill>
            </p:spPr>
            <p:txBody>
              <a:bodyPr wrap="square" rtlCol="1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𝟓𝟒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𝟒𝟏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𝑲𝒆𝑽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B6171C-EE2F-AE2B-805F-F832376D8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71" y="1162107"/>
                <a:ext cx="4845904" cy="661719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85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ED9A2-FB1E-6059-C49E-33E6F109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sz="4000" dirty="0"/>
              <a:t>ספקטרום </a:t>
            </a:r>
            <a:r>
              <a:rPr lang="en-US" sz="4000" dirty="0"/>
              <a:t>X-Ray</a:t>
            </a:r>
            <a:r>
              <a:rPr lang="he-IL" sz="4000" dirty="0"/>
              <a:t> של </a:t>
            </a:r>
            <a:r>
              <a:rPr lang="en-US" sz="4000" dirty="0"/>
              <a:t>Fe</a:t>
            </a:r>
            <a:endParaRPr lang="he-IL" dirty="0"/>
          </a:p>
        </p:txBody>
      </p:sp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AC97AB1A-13EB-CDBA-4693-12D07E24A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075" y="1973177"/>
            <a:ext cx="5580000" cy="3758252"/>
          </a:xfrm>
          <a:prstGeom prst="rect">
            <a:avLst/>
          </a:prstGeom>
        </p:spPr>
      </p:pic>
      <p:pic>
        <p:nvPicPr>
          <p:cNvPr id="8" name="Picture 7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8C8C9795-C225-3B5B-E5A8-5875023F3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20" y="1915278"/>
            <a:ext cx="5580000" cy="3815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B4BCEF-ECCD-9F66-E55D-06F8DFEC46A0}"/>
              </a:ext>
            </a:extLst>
          </p:cNvPr>
          <p:cNvSpPr txBox="1"/>
          <p:nvPr/>
        </p:nvSpPr>
        <p:spPr>
          <a:xfrm>
            <a:off x="6870435" y="5738528"/>
            <a:ext cx="4608000" cy="400110"/>
          </a:xfrm>
          <a:prstGeom prst="rect">
            <a:avLst/>
          </a:prstGeom>
          <a:solidFill>
            <a:srgbClr val="CAEEFB">
              <a:alpha val="30196"/>
            </a:srgbClr>
          </a:solidFill>
        </p:spPr>
        <p:txBody>
          <a:bodyPr wrap="square" rtlCol="1">
            <a:spAutoFit/>
          </a:bodyPr>
          <a:lstStyle>
            <a:defPPr>
              <a:defRPr lang="he-IL"/>
            </a:defPPr>
            <a:lvl1pPr algn="ctr" rtl="1">
              <a:defRPr sz="200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defRPr>
            </a:lvl1pPr>
          </a:lstStyle>
          <a:p>
            <a:r>
              <a:rPr lang="he-IL" dirty="0"/>
              <a:t>ספקטרום </a:t>
            </a:r>
            <a:r>
              <a:rPr lang="en-US" dirty="0"/>
              <a:t>X-Ray</a:t>
            </a:r>
            <a:r>
              <a:rPr lang="he-IL" dirty="0"/>
              <a:t> אופייני של </a:t>
            </a:r>
            <a:r>
              <a:rPr lang="en-US" dirty="0"/>
              <a:t>Fe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0BD999-477C-21B4-D8B7-6FC4FE9C2B34}"/>
                  </a:ext>
                </a:extLst>
              </p:cNvPr>
              <p:cNvSpPr txBox="1"/>
              <p:nvPr/>
            </p:nvSpPr>
            <p:spPr>
              <a:xfrm>
                <a:off x="1201246" y="5738528"/>
                <a:ext cx="4608000" cy="400110"/>
              </a:xfrm>
              <a:prstGeom prst="rect">
                <a:avLst/>
              </a:prstGeom>
              <a:solidFill>
                <a:srgbClr val="CAEEFB">
                  <a:alpha val="30196"/>
                </a:srgbClr>
              </a:solidFill>
            </p:spPr>
            <p:txBody>
              <a:bodyPr wrap="square" rtlCol="1">
                <a:spAutoFit/>
              </a:bodyPr>
              <a:lstStyle>
                <a:defPPr>
                  <a:defRPr lang="he-IL"/>
                </a:defPPr>
                <a:lvl1pPr algn="ctr" rtl="1">
                  <a:defRPr sz="2000">
                    <a:solidFill>
                      <a:schemeClr val="accent1">
                        <a:lumMod val="50000"/>
                      </a:schemeClr>
                    </a:solidFill>
                    <a:latin typeface="Ploni DL 1.1 AAA" panose="00000500000000000000" pitchFamily="50" charset="-79"/>
                    <a:cs typeface="Ploni DL 1.1 AAA" panose="00000500000000000000" pitchFamily="50" charset="-79"/>
                  </a:defRPr>
                </a:lvl1pPr>
              </a:lstStyle>
              <a:p>
                <a:r>
                  <a:rPr lang="he-IL" dirty="0"/>
                  <a:t>רגרסיה </a:t>
                </a:r>
                <a:r>
                  <a:rPr lang="he-IL" dirty="0" err="1"/>
                  <a:t>גאוסיאנית</a:t>
                </a:r>
                <a:r>
                  <a:rPr lang="he-IL" dirty="0"/>
                  <a:t> סביב קו ה-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0BD999-477C-21B4-D8B7-6FC4FE9C2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46" y="5738528"/>
                <a:ext cx="4608000" cy="400110"/>
              </a:xfrm>
              <a:prstGeom prst="rect">
                <a:avLst/>
              </a:prstGeom>
              <a:blipFill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4E31B95-0894-3D23-261D-86687EDAAB61}"/>
              </a:ext>
            </a:extLst>
          </p:cNvPr>
          <p:cNvSpPr txBox="1"/>
          <p:nvPr/>
        </p:nvSpPr>
        <p:spPr>
          <a:xfrm>
            <a:off x="10163311" y="2167637"/>
            <a:ext cx="215888" cy="184666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0" bIns="0" rtlCol="1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Fe</a:t>
            </a:r>
            <a:endParaRPr lang="he-IL" sz="1200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CFED9E-B3E9-D723-B7D4-D2B7775B648C}"/>
              </a:ext>
            </a:extLst>
          </p:cNvPr>
          <p:cNvSpPr txBox="1"/>
          <p:nvPr/>
        </p:nvSpPr>
        <p:spPr>
          <a:xfrm>
            <a:off x="4662163" y="2167637"/>
            <a:ext cx="252239" cy="184666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1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Fe</a:t>
            </a:r>
            <a:endParaRPr lang="he-IL" sz="1200" dirty="0"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F7E7EC-DDAA-4822-5415-9A90ECFD3FC9}"/>
              </a:ext>
            </a:extLst>
          </p:cNvPr>
          <p:cNvSpPr/>
          <p:nvPr/>
        </p:nvSpPr>
        <p:spPr>
          <a:xfrm flipH="1">
            <a:off x="5104436" y="916386"/>
            <a:ext cx="612213" cy="991461"/>
          </a:xfrm>
          <a:prstGeom prst="rect">
            <a:avLst/>
          </a:prstGeom>
          <a:solidFill>
            <a:srgbClr val="FBE3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C35F28-A7C6-C765-6024-B9614E59C816}"/>
                  </a:ext>
                </a:extLst>
              </p:cNvPr>
              <p:cNvSpPr txBox="1"/>
              <p:nvPr/>
            </p:nvSpPr>
            <p:spPr>
              <a:xfrm>
                <a:off x="1064871" y="1162107"/>
                <a:ext cx="4845904" cy="661719"/>
              </a:xfrm>
              <a:prstGeom prst="rect">
                <a:avLst/>
              </a:prstGeom>
              <a:solidFill>
                <a:srgbClr val="C1E5F5"/>
              </a:solidFill>
            </p:spPr>
            <p:txBody>
              <a:bodyPr wrap="square" rtlCol="1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𝟒𝟐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𝑲𝒆𝑽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C35F28-A7C6-C765-6024-B9614E59C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71" y="1162107"/>
                <a:ext cx="4845904" cy="661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57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ED9A2-FB1E-6059-C49E-33E6F109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sz="4000" dirty="0"/>
              <a:t>ספקטרום </a:t>
            </a:r>
            <a:r>
              <a:rPr lang="en-US" sz="4000" dirty="0"/>
              <a:t>X-Ray</a:t>
            </a:r>
            <a:r>
              <a:rPr lang="he-IL" sz="4000" dirty="0"/>
              <a:t> של </a:t>
            </a:r>
            <a:r>
              <a:rPr lang="en-US" sz="4000" dirty="0"/>
              <a:t>Fe</a:t>
            </a:r>
            <a:endParaRPr lang="he-IL" dirty="0"/>
          </a:p>
        </p:txBody>
      </p:sp>
      <p:pic>
        <p:nvPicPr>
          <p:cNvPr id="3" name="Picture 2" descr="A graph with a line and a red x&#10;&#10;Description automatically generated">
            <a:extLst>
              <a:ext uri="{FF2B5EF4-FFF2-40B4-BE49-F238E27FC236}">
                <a16:creationId xmlns:a16="http://schemas.microsoft.com/office/drawing/2014/main" id="{59B43C17-7E38-B733-F9D5-0062B9141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50" y="1916571"/>
            <a:ext cx="5580000" cy="3870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1600FD-BF52-8FF4-749B-C91F70AC2C43}"/>
              </a:ext>
            </a:extLst>
          </p:cNvPr>
          <p:cNvSpPr txBox="1"/>
          <p:nvPr/>
        </p:nvSpPr>
        <p:spPr>
          <a:xfrm>
            <a:off x="6870435" y="5738528"/>
            <a:ext cx="4608000" cy="400110"/>
          </a:xfrm>
          <a:prstGeom prst="rect">
            <a:avLst/>
          </a:prstGeom>
          <a:solidFill>
            <a:srgbClr val="CAEEFB">
              <a:alpha val="30196"/>
            </a:srgbClr>
          </a:solidFill>
        </p:spPr>
        <p:txBody>
          <a:bodyPr wrap="square" rtlCol="1">
            <a:spAutoFit/>
          </a:bodyPr>
          <a:lstStyle>
            <a:defPPr>
              <a:defRPr lang="he-IL"/>
            </a:defPPr>
            <a:lvl1pPr algn="ctr" rtl="1">
              <a:defRPr sz="200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defRPr>
            </a:lvl1pPr>
          </a:lstStyle>
          <a:p>
            <a:r>
              <a:rPr lang="he-IL" dirty="0"/>
              <a:t>ספקטרום </a:t>
            </a:r>
            <a:r>
              <a:rPr lang="en-US" dirty="0"/>
              <a:t>X-Ray</a:t>
            </a:r>
            <a:r>
              <a:rPr lang="he-IL" dirty="0"/>
              <a:t> אופייני של </a:t>
            </a:r>
            <a:r>
              <a:rPr lang="en-US" dirty="0"/>
              <a:t>Fe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EA6207-9A48-E2FC-0DC3-A9DB700765B9}"/>
                  </a:ext>
                </a:extLst>
              </p:cNvPr>
              <p:cNvSpPr txBox="1"/>
              <p:nvPr/>
            </p:nvSpPr>
            <p:spPr>
              <a:xfrm>
                <a:off x="1201246" y="5738528"/>
                <a:ext cx="4608000" cy="399600"/>
              </a:xfrm>
              <a:prstGeom prst="rect">
                <a:avLst/>
              </a:prstGeom>
              <a:solidFill>
                <a:srgbClr val="CAEEFB">
                  <a:alpha val="30196"/>
                </a:srgbClr>
              </a:solidFill>
            </p:spPr>
            <p:txBody>
              <a:bodyPr wrap="square" rtlCol="1">
                <a:spAutoFit/>
              </a:bodyPr>
              <a:lstStyle>
                <a:defPPr>
                  <a:defRPr lang="he-IL"/>
                </a:defPPr>
                <a:lvl1pPr algn="ctr" rtl="1">
                  <a:defRPr sz="2000">
                    <a:solidFill>
                      <a:schemeClr val="accent1">
                        <a:lumMod val="50000"/>
                      </a:schemeClr>
                    </a:solidFill>
                    <a:latin typeface="Ploni DL 1.1 AAA" panose="00000500000000000000" pitchFamily="50" charset="-79"/>
                    <a:cs typeface="Ploni DL 1.1 AAA" panose="00000500000000000000" pitchFamily="50" charset="-79"/>
                  </a:defRPr>
                </a:lvl1pPr>
              </a:lstStyle>
              <a:p>
                <a:r>
                  <a:rPr lang="he-IL" dirty="0"/>
                  <a:t>רגרסיה </a:t>
                </a:r>
                <a:r>
                  <a:rPr lang="he-IL" dirty="0" err="1"/>
                  <a:t>גאוסיאנית</a:t>
                </a:r>
                <a:r>
                  <a:rPr lang="he-IL" dirty="0"/>
                  <a:t> סביב קו ה-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EA6207-9A48-E2FC-0DC3-A9DB70076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46" y="5738528"/>
                <a:ext cx="4608000" cy="399600"/>
              </a:xfrm>
              <a:prstGeom prst="rect">
                <a:avLst/>
              </a:prstGeom>
              <a:blipFill>
                <a:blip r:embed="rId3"/>
                <a:stretch>
                  <a:fillRect t="-3030" b="-3030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graph of a graph&#10;&#10;Description automatically generated">
            <a:extLst>
              <a:ext uri="{FF2B5EF4-FFF2-40B4-BE49-F238E27FC236}">
                <a16:creationId xmlns:a16="http://schemas.microsoft.com/office/drawing/2014/main" id="{FE6D460F-3C9F-704E-E624-E34DAFE28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075" y="1973177"/>
            <a:ext cx="5580000" cy="37582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723186-16B3-2533-002C-344813C37ACE}"/>
              </a:ext>
            </a:extLst>
          </p:cNvPr>
          <p:cNvSpPr txBox="1"/>
          <p:nvPr/>
        </p:nvSpPr>
        <p:spPr>
          <a:xfrm>
            <a:off x="10163311" y="2167637"/>
            <a:ext cx="215888" cy="184666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0" bIns="0" rtlCol="1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Fe</a:t>
            </a:r>
            <a:endParaRPr lang="he-IL" sz="1200" dirty="0"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B4B45D-5C7B-D3F8-B863-F3E2893E3B49}"/>
              </a:ext>
            </a:extLst>
          </p:cNvPr>
          <p:cNvSpPr txBox="1"/>
          <p:nvPr/>
        </p:nvSpPr>
        <p:spPr>
          <a:xfrm>
            <a:off x="1492243" y="2167637"/>
            <a:ext cx="252239" cy="184666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1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Fe</a:t>
            </a:r>
            <a:endParaRPr lang="he-IL" sz="1200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33F8A7-9ADE-D996-6287-1B6836A52C57}"/>
              </a:ext>
            </a:extLst>
          </p:cNvPr>
          <p:cNvSpPr txBox="1"/>
          <p:nvPr/>
        </p:nvSpPr>
        <p:spPr>
          <a:xfrm>
            <a:off x="1880515" y="2229767"/>
            <a:ext cx="76944" cy="16158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1">
            <a:spAutoFit/>
          </a:bodyPr>
          <a:lstStyle/>
          <a:p>
            <a:r>
              <a:rPr lang="el-GR" sz="1050" i="1" dirty="0">
                <a:latin typeface="Arial" panose="020B0604020202020204" pitchFamily="34" charset="0"/>
              </a:rPr>
              <a:t>β</a:t>
            </a:r>
            <a:endParaRPr lang="he-IL" sz="1050" i="1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1910D9-AB28-EC97-0DDD-0BA96C1139D5}"/>
                  </a:ext>
                </a:extLst>
              </p:cNvPr>
              <p:cNvSpPr txBox="1"/>
              <p:nvPr/>
            </p:nvSpPr>
            <p:spPr>
              <a:xfrm>
                <a:off x="1064871" y="1162107"/>
                <a:ext cx="4845904" cy="661719"/>
              </a:xfrm>
              <a:prstGeom prst="rect">
                <a:avLst/>
              </a:prstGeom>
              <a:solidFill>
                <a:srgbClr val="C1E5F5"/>
              </a:solidFill>
            </p:spPr>
            <p:txBody>
              <a:bodyPr wrap="square" rtlCol="1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𝟎𝟒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𝟔𝟐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𝒆𝑽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1910D9-AB28-EC97-0DDD-0BA96C113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71" y="1162107"/>
                <a:ext cx="4845904" cy="661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76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99948-338D-7AF6-AAEB-00C2E1CB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sz="4000" dirty="0"/>
              <a:t>ספקטרום </a:t>
            </a:r>
            <a:r>
              <a:rPr lang="en-US" sz="4000" dirty="0"/>
              <a:t>X-Ray</a:t>
            </a:r>
            <a:r>
              <a:rPr lang="he-IL" sz="4000" dirty="0"/>
              <a:t> של </a:t>
            </a:r>
            <a:r>
              <a:rPr lang="en-US" sz="4000" dirty="0"/>
              <a:t>Ni</a:t>
            </a:r>
            <a:endParaRPr lang="he-IL" dirty="0"/>
          </a:p>
        </p:txBody>
      </p:sp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082BFA94-2049-65DF-61DD-30DCC83E2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112" y="1980276"/>
            <a:ext cx="5580000" cy="3758252"/>
          </a:xfrm>
          <a:prstGeom prst="rect">
            <a:avLst/>
          </a:prstGeom>
        </p:spPr>
      </p:pic>
      <p:pic>
        <p:nvPicPr>
          <p:cNvPr id="8" name="Picture 7" descr="A graph with a line and a red x&#10;&#10;Description automatically generated">
            <a:extLst>
              <a:ext uri="{FF2B5EF4-FFF2-40B4-BE49-F238E27FC236}">
                <a16:creationId xmlns:a16="http://schemas.microsoft.com/office/drawing/2014/main" id="{076D64D9-45AE-2ECB-CD35-A3CC4A444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18" y="1972595"/>
            <a:ext cx="5580000" cy="37582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47819E-934D-AF28-BE1C-96BB2355F6FB}"/>
              </a:ext>
            </a:extLst>
          </p:cNvPr>
          <p:cNvSpPr txBox="1"/>
          <p:nvPr/>
        </p:nvSpPr>
        <p:spPr>
          <a:xfrm>
            <a:off x="6870435" y="5738528"/>
            <a:ext cx="4608000" cy="400110"/>
          </a:xfrm>
          <a:prstGeom prst="rect">
            <a:avLst/>
          </a:prstGeom>
          <a:solidFill>
            <a:srgbClr val="CAEEFB">
              <a:alpha val="30196"/>
            </a:srgbClr>
          </a:solidFill>
        </p:spPr>
        <p:txBody>
          <a:bodyPr wrap="square" rtlCol="1">
            <a:spAutoFit/>
          </a:bodyPr>
          <a:lstStyle>
            <a:defPPr>
              <a:defRPr lang="he-IL"/>
            </a:defPPr>
            <a:lvl1pPr algn="ctr" rtl="1">
              <a:defRPr sz="200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defRPr>
            </a:lvl1pPr>
          </a:lstStyle>
          <a:p>
            <a:r>
              <a:rPr lang="he-IL" dirty="0"/>
              <a:t>ספקטרום </a:t>
            </a:r>
            <a:r>
              <a:rPr lang="en-US" dirty="0"/>
              <a:t>X-Ray</a:t>
            </a:r>
            <a:r>
              <a:rPr lang="he-IL" dirty="0"/>
              <a:t> אופייני של </a:t>
            </a:r>
            <a:r>
              <a:rPr lang="en-US" dirty="0"/>
              <a:t>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00E229-6EB0-695A-8B75-C1F68DC46B25}"/>
                  </a:ext>
                </a:extLst>
              </p:cNvPr>
              <p:cNvSpPr txBox="1"/>
              <p:nvPr/>
            </p:nvSpPr>
            <p:spPr>
              <a:xfrm>
                <a:off x="1201246" y="5738528"/>
                <a:ext cx="4608000" cy="400110"/>
              </a:xfrm>
              <a:prstGeom prst="rect">
                <a:avLst/>
              </a:prstGeom>
              <a:solidFill>
                <a:srgbClr val="CAEEFB">
                  <a:alpha val="30196"/>
                </a:srgbClr>
              </a:solidFill>
            </p:spPr>
            <p:txBody>
              <a:bodyPr wrap="square" rtlCol="1">
                <a:spAutoFit/>
              </a:bodyPr>
              <a:lstStyle>
                <a:defPPr>
                  <a:defRPr lang="he-IL"/>
                </a:defPPr>
                <a:lvl1pPr algn="ctr" rtl="1">
                  <a:defRPr sz="2000">
                    <a:solidFill>
                      <a:schemeClr val="accent1">
                        <a:lumMod val="50000"/>
                      </a:schemeClr>
                    </a:solidFill>
                    <a:latin typeface="Ploni DL 1.1 AAA" panose="00000500000000000000" pitchFamily="50" charset="-79"/>
                    <a:cs typeface="Ploni DL 1.1 AAA" panose="00000500000000000000" pitchFamily="50" charset="-79"/>
                  </a:defRPr>
                </a:lvl1pPr>
              </a:lstStyle>
              <a:p>
                <a:r>
                  <a:rPr lang="he-IL" dirty="0"/>
                  <a:t>רגרסיה </a:t>
                </a:r>
                <a:r>
                  <a:rPr lang="he-IL" dirty="0" err="1"/>
                  <a:t>גאוסיאנית</a:t>
                </a:r>
                <a:r>
                  <a:rPr lang="he-IL" dirty="0"/>
                  <a:t> סביב קו ה-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00E229-6EB0-695A-8B75-C1F68DC46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46" y="5738528"/>
                <a:ext cx="4608000" cy="400110"/>
              </a:xfrm>
              <a:prstGeom prst="rect">
                <a:avLst/>
              </a:prstGeom>
              <a:blipFill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1D588D1-9077-9A0B-4DCA-54739B76F46C}"/>
              </a:ext>
            </a:extLst>
          </p:cNvPr>
          <p:cNvSpPr txBox="1"/>
          <p:nvPr/>
        </p:nvSpPr>
        <p:spPr>
          <a:xfrm>
            <a:off x="10132831" y="2175257"/>
            <a:ext cx="253325" cy="184666"/>
          </a:xfrm>
          <a:prstGeom prst="rect">
            <a:avLst/>
          </a:prstGeom>
          <a:solidFill>
            <a:schemeClr val="bg1"/>
          </a:solidFill>
        </p:spPr>
        <p:txBody>
          <a:bodyPr wrap="none" lIns="72000" tIns="0" rIns="36000" bIns="0" rtlCol="1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Ni</a:t>
            </a:r>
            <a:endParaRPr lang="he-IL" sz="1200" dirty="0"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552D09-96C8-B250-9A1E-FB03A39E18ED}"/>
              </a:ext>
            </a:extLst>
          </p:cNvPr>
          <p:cNvSpPr txBox="1"/>
          <p:nvPr/>
        </p:nvSpPr>
        <p:spPr>
          <a:xfrm>
            <a:off x="4662163" y="2167637"/>
            <a:ext cx="253325" cy="184666"/>
          </a:xfrm>
          <a:prstGeom prst="rect">
            <a:avLst/>
          </a:prstGeom>
          <a:solidFill>
            <a:schemeClr val="bg1"/>
          </a:solidFill>
        </p:spPr>
        <p:txBody>
          <a:bodyPr wrap="none" lIns="72000" tIns="0" rIns="36000" bIns="0" rtlCol="1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Ni</a:t>
            </a:r>
            <a:endParaRPr lang="he-IL" sz="1200" dirty="0"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D629C2-9C4B-03F9-C427-EDA0A305BC49}"/>
              </a:ext>
            </a:extLst>
          </p:cNvPr>
          <p:cNvSpPr/>
          <p:nvPr/>
        </p:nvSpPr>
        <p:spPr>
          <a:xfrm flipH="1">
            <a:off x="5104436" y="916386"/>
            <a:ext cx="612213" cy="991461"/>
          </a:xfrm>
          <a:prstGeom prst="rect">
            <a:avLst/>
          </a:prstGeom>
          <a:solidFill>
            <a:srgbClr val="FBE3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C34F52-0A44-F127-CC18-D45C2A30191F}"/>
                  </a:ext>
                </a:extLst>
              </p:cNvPr>
              <p:cNvSpPr txBox="1"/>
              <p:nvPr/>
            </p:nvSpPr>
            <p:spPr>
              <a:xfrm>
                <a:off x="1064871" y="1162107"/>
                <a:ext cx="4845904" cy="661719"/>
              </a:xfrm>
              <a:prstGeom prst="rect">
                <a:avLst/>
              </a:prstGeom>
              <a:solidFill>
                <a:srgbClr val="C1E5F5"/>
              </a:solidFill>
            </p:spPr>
            <p:txBody>
              <a:bodyPr wrap="square" rtlCol="1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𝑲𝒆𝑽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C34F52-0A44-F127-CC18-D45C2A301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71" y="1162107"/>
                <a:ext cx="4845904" cy="661719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6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99948-338D-7AF6-AAEB-00C2E1CB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sz="4000" dirty="0"/>
              <a:t>ספקטרום </a:t>
            </a:r>
            <a:r>
              <a:rPr lang="en-US" sz="4000" dirty="0"/>
              <a:t>X-Ray</a:t>
            </a:r>
            <a:r>
              <a:rPr lang="he-IL" sz="4000" dirty="0"/>
              <a:t> של </a:t>
            </a:r>
            <a:r>
              <a:rPr lang="en-US" sz="4000" dirty="0"/>
              <a:t>Ni</a:t>
            </a:r>
            <a:endParaRPr lang="he-IL" dirty="0"/>
          </a:p>
        </p:txBody>
      </p:sp>
      <p:pic>
        <p:nvPicPr>
          <p:cNvPr id="3" name="Picture 2" descr="A graph with a line and a red x&#10;&#10;Description automatically generated">
            <a:extLst>
              <a:ext uri="{FF2B5EF4-FFF2-40B4-BE49-F238E27FC236}">
                <a16:creationId xmlns:a16="http://schemas.microsoft.com/office/drawing/2014/main" id="{01C56E46-732F-5571-9919-42FAE17A6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5" y="1961602"/>
            <a:ext cx="5580000" cy="3827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D8A3CC-149F-B30D-2118-80552530307B}"/>
              </a:ext>
            </a:extLst>
          </p:cNvPr>
          <p:cNvSpPr txBox="1"/>
          <p:nvPr/>
        </p:nvSpPr>
        <p:spPr>
          <a:xfrm>
            <a:off x="6870435" y="5738528"/>
            <a:ext cx="4608000" cy="399600"/>
          </a:xfrm>
          <a:prstGeom prst="rect">
            <a:avLst/>
          </a:prstGeom>
          <a:solidFill>
            <a:srgbClr val="CAEEFB">
              <a:alpha val="30196"/>
            </a:srgbClr>
          </a:solidFill>
        </p:spPr>
        <p:txBody>
          <a:bodyPr wrap="square" rtlCol="1">
            <a:spAutoFit/>
          </a:bodyPr>
          <a:lstStyle>
            <a:defPPr>
              <a:defRPr lang="he-IL"/>
            </a:defPPr>
            <a:lvl1pPr algn="ctr" rtl="1">
              <a:defRPr sz="200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defRPr>
            </a:lvl1pPr>
          </a:lstStyle>
          <a:p>
            <a:r>
              <a:rPr lang="he-IL" dirty="0"/>
              <a:t>ספקטרום </a:t>
            </a:r>
            <a:r>
              <a:rPr lang="en-US" dirty="0"/>
              <a:t>X-Ray</a:t>
            </a:r>
            <a:r>
              <a:rPr lang="he-IL" dirty="0"/>
              <a:t> אופייני של </a:t>
            </a:r>
            <a:r>
              <a:rPr lang="en-US" dirty="0"/>
              <a:t>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D38ED1-9678-4273-C393-38AEE83D0D8F}"/>
                  </a:ext>
                </a:extLst>
              </p:cNvPr>
              <p:cNvSpPr txBox="1"/>
              <p:nvPr/>
            </p:nvSpPr>
            <p:spPr>
              <a:xfrm>
                <a:off x="1201246" y="5738528"/>
                <a:ext cx="4608000" cy="399600"/>
              </a:xfrm>
              <a:prstGeom prst="rect">
                <a:avLst/>
              </a:prstGeom>
              <a:solidFill>
                <a:srgbClr val="CAEEFB">
                  <a:alpha val="30196"/>
                </a:srgbClr>
              </a:solidFill>
            </p:spPr>
            <p:txBody>
              <a:bodyPr wrap="square" rtlCol="1">
                <a:spAutoFit/>
              </a:bodyPr>
              <a:lstStyle>
                <a:defPPr>
                  <a:defRPr lang="he-IL"/>
                </a:defPPr>
                <a:lvl1pPr algn="ctr" rtl="1">
                  <a:defRPr sz="2000">
                    <a:solidFill>
                      <a:schemeClr val="accent1">
                        <a:lumMod val="50000"/>
                      </a:schemeClr>
                    </a:solidFill>
                    <a:latin typeface="Ploni DL 1.1 AAA" panose="00000500000000000000" pitchFamily="50" charset="-79"/>
                    <a:cs typeface="Ploni DL 1.1 AAA" panose="00000500000000000000" pitchFamily="50" charset="-79"/>
                  </a:defRPr>
                </a:lvl1pPr>
              </a:lstStyle>
              <a:p>
                <a:r>
                  <a:rPr lang="he-IL" dirty="0"/>
                  <a:t>רגרסיה </a:t>
                </a:r>
                <a:r>
                  <a:rPr lang="he-IL" dirty="0" err="1"/>
                  <a:t>גאוסיאנית</a:t>
                </a:r>
                <a:r>
                  <a:rPr lang="he-IL" dirty="0"/>
                  <a:t> סביב קו ה-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endParaRPr lang="he-IL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D38ED1-9678-4273-C393-38AEE83D0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46" y="5738528"/>
                <a:ext cx="4608000" cy="399600"/>
              </a:xfrm>
              <a:prstGeom prst="rect">
                <a:avLst/>
              </a:prstGeom>
              <a:blipFill>
                <a:blip r:embed="rId3"/>
                <a:stretch>
                  <a:fillRect t="-3030" b="-3030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713F89E6-301F-6627-E9B3-7CA9704AF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112" y="1980276"/>
            <a:ext cx="5580000" cy="37582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B82489-6559-3F8B-98D7-ABE75DDADF36}"/>
              </a:ext>
            </a:extLst>
          </p:cNvPr>
          <p:cNvSpPr txBox="1"/>
          <p:nvPr/>
        </p:nvSpPr>
        <p:spPr>
          <a:xfrm>
            <a:off x="10132831" y="2175257"/>
            <a:ext cx="253325" cy="184666"/>
          </a:xfrm>
          <a:prstGeom prst="rect">
            <a:avLst/>
          </a:prstGeom>
          <a:solidFill>
            <a:schemeClr val="bg1"/>
          </a:solidFill>
        </p:spPr>
        <p:txBody>
          <a:bodyPr wrap="none" lIns="72000" tIns="0" rIns="36000" bIns="0" rtlCol="1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Ni</a:t>
            </a:r>
            <a:endParaRPr lang="he-IL" sz="1200" dirty="0"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C04A48-C0DD-8169-5386-AF0CEB102E9C}"/>
              </a:ext>
            </a:extLst>
          </p:cNvPr>
          <p:cNvSpPr txBox="1"/>
          <p:nvPr/>
        </p:nvSpPr>
        <p:spPr>
          <a:xfrm>
            <a:off x="4641843" y="2167637"/>
            <a:ext cx="216973" cy="184666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1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Ni</a:t>
            </a:r>
            <a:endParaRPr lang="he-IL" sz="1200" dirty="0"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559D18-5FB8-161D-6927-02FCD3A71ACC}"/>
              </a:ext>
            </a:extLst>
          </p:cNvPr>
          <p:cNvSpPr txBox="1"/>
          <p:nvPr/>
        </p:nvSpPr>
        <p:spPr>
          <a:xfrm>
            <a:off x="5003689" y="2229767"/>
            <a:ext cx="76944" cy="16158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1">
            <a:spAutoFit/>
          </a:bodyPr>
          <a:lstStyle/>
          <a:p>
            <a:r>
              <a:rPr lang="el-GR" sz="1050" i="1" dirty="0">
                <a:latin typeface="Arial" panose="020B0604020202020204" pitchFamily="34" charset="0"/>
              </a:rPr>
              <a:t>β</a:t>
            </a:r>
            <a:endParaRPr lang="he-IL" sz="1050" i="1" dirty="0"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F50EE-44E8-6C5B-9BD8-73922386EBFD}"/>
              </a:ext>
            </a:extLst>
          </p:cNvPr>
          <p:cNvSpPr/>
          <p:nvPr/>
        </p:nvSpPr>
        <p:spPr>
          <a:xfrm flipH="1">
            <a:off x="5104436" y="916386"/>
            <a:ext cx="612213" cy="991461"/>
          </a:xfrm>
          <a:prstGeom prst="rect">
            <a:avLst/>
          </a:prstGeom>
          <a:solidFill>
            <a:srgbClr val="FBE3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B38B07-5B82-6853-3087-9487D5ED1F35}"/>
                  </a:ext>
                </a:extLst>
              </p:cNvPr>
              <p:cNvSpPr txBox="1"/>
              <p:nvPr/>
            </p:nvSpPr>
            <p:spPr>
              <a:xfrm>
                <a:off x="1064871" y="1162107"/>
                <a:ext cx="4845904" cy="661719"/>
              </a:xfrm>
              <a:prstGeom prst="rect">
                <a:avLst/>
              </a:prstGeom>
              <a:solidFill>
                <a:srgbClr val="C1E5F5"/>
              </a:solidFill>
            </p:spPr>
            <p:txBody>
              <a:bodyPr wrap="square" rtlCol="1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𝑲𝒆𝑽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B38B07-5B82-6853-3087-9487D5ED1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71" y="1162107"/>
                <a:ext cx="4845904" cy="661719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08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D24AF7-6A2A-81E2-A491-F09D77D11A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976" y="1474332"/>
            <a:ext cx="5580000" cy="4271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A53D7F-2381-A1CE-B0D8-A537E53DCE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650" y="1461993"/>
            <a:ext cx="5580000" cy="4276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F2E9EC-D43D-C37A-FCE3-1535C7861170}"/>
              </a:ext>
            </a:extLst>
          </p:cNvPr>
          <p:cNvSpPr txBox="1"/>
          <p:nvPr/>
        </p:nvSpPr>
        <p:spPr>
          <a:xfrm>
            <a:off x="6870435" y="5738528"/>
            <a:ext cx="4608000" cy="400110"/>
          </a:xfrm>
          <a:prstGeom prst="rect">
            <a:avLst/>
          </a:prstGeom>
          <a:solidFill>
            <a:srgbClr val="CAEEFB">
              <a:alpha val="30196"/>
            </a:srgbClr>
          </a:solidFill>
        </p:spPr>
        <p:txBody>
          <a:bodyPr wrap="square" rtlCol="1">
            <a:spAutoFit/>
          </a:bodyPr>
          <a:lstStyle>
            <a:defPPr>
              <a:defRPr lang="he-IL"/>
            </a:defPPr>
            <a:lvl1pPr algn="ctr" rtl="1">
              <a:defRPr sz="200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defRPr>
            </a:lvl1pPr>
          </a:lstStyle>
          <a:p>
            <a:r>
              <a:rPr lang="he-IL" dirty="0"/>
              <a:t>ספקטרום </a:t>
            </a:r>
            <a:r>
              <a:rPr lang="en-US" dirty="0"/>
              <a:t>X-Ray</a:t>
            </a:r>
            <a:r>
              <a:rPr lang="he-IL" dirty="0"/>
              <a:t> אופייני של מטבע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78CC8B-C5E7-D297-E356-DAF87D1E24EC}"/>
                  </a:ext>
                </a:extLst>
              </p:cNvPr>
              <p:cNvSpPr txBox="1"/>
              <p:nvPr/>
            </p:nvSpPr>
            <p:spPr>
              <a:xfrm>
                <a:off x="1201246" y="5738528"/>
                <a:ext cx="4608000" cy="400110"/>
              </a:xfrm>
              <a:prstGeom prst="rect">
                <a:avLst/>
              </a:prstGeom>
              <a:solidFill>
                <a:srgbClr val="CAEEFB">
                  <a:alpha val="30196"/>
                </a:srgbClr>
              </a:solidFill>
            </p:spPr>
            <p:txBody>
              <a:bodyPr wrap="square" rtlCol="1">
                <a:spAutoFit/>
              </a:bodyPr>
              <a:lstStyle>
                <a:defPPr>
                  <a:defRPr lang="he-IL"/>
                </a:defPPr>
                <a:lvl1pPr algn="ctr" rtl="1">
                  <a:defRPr sz="2000">
                    <a:solidFill>
                      <a:schemeClr val="accent1">
                        <a:lumMod val="50000"/>
                      </a:schemeClr>
                    </a:solidFill>
                    <a:latin typeface="Ploni DL 1.1 AAA" panose="00000500000000000000" pitchFamily="50" charset="-79"/>
                    <a:cs typeface="Ploni DL 1.1 AAA" panose="00000500000000000000" pitchFamily="50" charset="-79"/>
                  </a:defRPr>
                </a:lvl1pPr>
              </a:lstStyle>
              <a:p>
                <a:r>
                  <a:rPr lang="he-IL" dirty="0"/>
                  <a:t>רגרסיה </a:t>
                </a:r>
                <a:r>
                  <a:rPr lang="he-IL" dirty="0" err="1"/>
                  <a:t>גאוסיאנית</a:t>
                </a:r>
                <a:r>
                  <a:rPr lang="he-IL" dirty="0"/>
                  <a:t> סביב קו ה-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78CC8B-C5E7-D297-E356-DAF87D1E2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46" y="5738528"/>
                <a:ext cx="4608000" cy="400110"/>
              </a:xfrm>
              <a:prstGeom prst="rect">
                <a:avLst/>
              </a:prstGeom>
              <a:blipFill>
                <a:blip r:embed="rId5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DC08B5DA-34F2-A122-DA00-E3CAA4E2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sz="4000" dirty="0"/>
              <a:t>חלק 3 – ספקטרום מטבע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8666FD-2697-3E59-2A67-78BD47422F72}"/>
                  </a:ext>
                </a:extLst>
              </p:cNvPr>
              <p:cNvSpPr txBox="1"/>
              <p:nvPr/>
            </p:nvSpPr>
            <p:spPr>
              <a:xfrm>
                <a:off x="4695182" y="1715517"/>
                <a:ext cx="775977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6000" tIns="0" rIns="36000" bIns="0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sz="1200" dirty="0">
                    <a:latin typeface="Arial" panose="020B0604020202020204" pitchFamily="34" charset="0"/>
                  </a:rPr>
                  <a:t> line</a:t>
                </a:r>
                <a:endParaRPr lang="he-IL" sz="12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8666FD-2697-3E59-2A67-78BD47422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182" y="1715517"/>
                <a:ext cx="775977" cy="184666"/>
              </a:xfrm>
              <a:prstGeom prst="rect">
                <a:avLst/>
              </a:prstGeom>
              <a:blipFill>
                <a:blip r:embed="rId6"/>
                <a:stretch>
                  <a:fillRect l="-2362" t="-29032" b="-451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8257B3-DB30-8721-FB6B-922E732D534E}"/>
                  </a:ext>
                </a:extLst>
              </p:cNvPr>
              <p:cNvSpPr txBox="1"/>
              <p:nvPr/>
            </p:nvSpPr>
            <p:spPr>
              <a:xfrm>
                <a:off x="1064871" y="728474"/>
                <a:ext cx="4845904" cy="661719"/>
              </a:xfrm>
              <a:prstGeom prst="rect">
                <a:avLst/>
              </a:prstGeom>
              <a:solidFill>
                <a:srgbClr val="C1E5F5"/>
              </a:solidFill>
            </p:spPr>
            <p:txBody>
              <a:bodyPr wrap="square" rtlCol="1" anchor="ctr">
                <a:no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𝟎𝟐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𝟓𝟒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𝑲𝒆𝑽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8257B3-DB30-8721-FB6B-922E732D5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71" y="728474"/>
                <a:ext cx="4845904" cy="6617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44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F2E9EC-D43D-C37A-FCE3-1535C7861170}"/>
              </a:ext>
            </a:extLst>
          </p:cNvPr>
          <p:cNvSpPr txBox="1"/>
          <p:nvPr/>
        </p:nvSpPr>
        <p:spPr>
          <a:xfrm>
            <a:off x="6870435" y="5738528"/>
            <a:ext cx="4608000" cy="399600"/>
          </a:xfrm>
          <a:prstGeom prst="rect">
            <a:avLst/>
          </a:prstGeom>
          <a:solidFill>
            <a:srgbClr val="CAEEFB">
              <a:alpha val="30196"/>
            </a:srgbClr>
          </a:solidFill>
        </p:spPr>
        <p:txBody>
          <a:bodyPr wrap="square" rtlCol="1">
            <a:spAutoFit/>
          </a:bodyPr>
          <a:lstStyle>
            <a:defPPr>
              <a:defRPr lang="he-IL"/>
            </a:defPPr>
            <a:lvl1pPr algn="ctr" rtl="1">
              <a:defRPr sz="200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defRPr>
            </a:lvl1pPr>
          </a:lstStyle>
          <a:p>
            <a:r>
              <a:rPr lang="he-IL" dirty="0"/>
              <a:t>ספקטרום </a:t>
            </a:r>
            <a:r>
              <a:rPr lang="en-US" dirty="0"/>
              <a:t>X-Ray</a:t>
            </a:r>
            <a:r>
              <a:rPr lang="he-IL" dirty="0"/>
              <a:t> אופייני של מטבע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78CC8B-C5E7-D297-E356-DAF87D1E24EC}"/>
                  </a:ext>
                </a:extLst>
              </p:cNvPr>
              <p:cNvSpPr txBox="1"/>
              <p:nvPr/>
            </p:nvSpPr>
            <p:spPr>
              <a:xfrm>
                <a:off x="1201246" y="5738528"/>
                <a:ext cx="4608000" cy="399600"/>
              </a:xfrm>
              <a:prstGeom prst="rect">
                <a:avLst/>
              </a:prstGeom>
              <a:solidFill>
                <a:srgbClr val="CAEEFB">
                  <a:alpha val="30196"/>
                </a:srgbClr>
              </a:solidFill>
            </p:spPr>
            <p:txBody>
              <a:bodyPr wrap="square" rtlCol="1">
                <a:spAutoFit/>
              </a:bodyPr>
              <a:lstStyle>
                <a:defPPr>
                  <a:defRPr lang="he-IL"/>
                </a:defPPr>
                <a:lvl1pPr algn="ctr" rtl="1">
                  <a:defRPr sz="2000">
                    <a:solidFill>
                      <a:schemeClr val="accent1">
                        <a:lumMod val="50000"/>
                      </a:schemeClr>
                    </a:solidFill>
                    <a:latin typeface="Ploni DL 1.1 AAA" panose="00000500000000000000" pitchFamily="50" charset="-79"/>
                    <a:cs typeface="Ploni DL 1.1 AAA" panose="00000500000000000000" pitchFamily="50" charset="-79"/>
                  </a:defRPr>
                </a:lvl1pPr>
              </a:lstStyle>
              <a:p>
                <a:r>
                  <a:rPr lang="he-IL" dirty="0"/>
                  <a:t>רגרסיה </a:t>
                </a:r>
                <a:r>
                  <a:rPr lang="he-IL" dirty="0" err="1"/>
                  <a:t>גאוסיאנית</a:t>
                </a:r>
                <a:r>
                  <a:rPr lang="he-IL" dirty="0"/>
                  <a:t> סביב קו ה-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78CC8B-C5E7-D297-E356-DAF87D1E2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46" y="5738528"/>
                <a:ext cx="4608000" cy="399600"/>
              </a:xfrm>
              <a:prstGeom prst="rect">
                <a:avLst/>
              </a:prstGeom>
              <a:blipFill>
                <a:blip r:embed="rId2"/>
                <a:stretch>
                  <a:fillRect t="-3030" b="-3030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DC08B5DA-34F2-A122-DA00-E3CAA4E2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sz="4000" dirty="0"/>
              <a:t>חלק 3 – ספקטרום מטבע</a:t>
            </a:r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2AE68-8D12-A39F-7EDF-6B5E0C1E5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50" y="1515236"/>
            <a:ext cx="5580000" cy="4189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1D7B36-7BAE-6BD0-3819-56A2FDFED09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5976" y="1474332"/>
            <a:ext cx="5580000" cy="42716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C72E35-9B09-1253-43BC-041B191C1565}"/>
                  </a:ext>
                </a:extLst>
              </p:cNvPr>
              <p:cNvSpPr txBox="1"/>
              <p:nvPr/>
            </p:nvSpPr>
            <p:spPr>
              <a:xfrm>
                <a:off x="4695182" y="1715517"/>
                <a:ext cx="775977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6000" tIns="0" rIns="36000" bIns="0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sz="1200" dirty="0">
                    <a:latin typeface="Arial" panose="020B0604020202020204" pitchFamily="34" charset="0"/>
                  </a:rPr>
                  <a:t> line</a:t>
                </a:r>
                <a:endParaRPr lang="he-IL" sz="12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C72E35-9B09-1253-43BC-041B191C1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182" y="1715517"/>
                <a:ext cx="775977" cy="184666"/>
              </a:xfrm>
              <a:prstGeom prst="rect">
                <a:avLst/>
              </a:prstGeom>
              <a:blipFill>
                <a:blip r:embed="rId5"/>
                <a:stretch>
                  <a:fillRect l="-2362" t="-29032" b="-451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23CEE1-175C-7CE9-DD1D-F8E0CA5C108B}"/>
                  </a:ext>
                </a:extLst>
              </p:cNvPr>
              <p:cNvSpPr txBox="1"/>
              <p:nvPr/>
            </p:nvSpPr>
            <p:spPr>
              <a:xfrm>
                <a:off x="1064871" y="728474"/>
                <a:ext cx="4845904" cy="661719"/>
              </a:xfrm>
              <a:prstGeom prst="rect">
                <a:avLst/>
              </a:prstGeom>
              <a:solidFill>
                <a:srgbClr val="C1E5F5"/>
              </a:solidFill>
            </p:spPr>
            <p:txBody>
              <a:bodyPr wrap="square" rtlCol="1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𝟖𝟕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𝟔𝟐</m:t>
                      </m:r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𝑲𝒆𝑽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23CEE1-175C-7CE9-DD1D-F8E0CA5C1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71" y="728474"/>
                <a:ext cx="4845904" cy="6617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4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5F40492-0194-0574-95E3-A8B5D4A86514}"/>
              </a:ext>
            </a:extLst>
          </p:cNvPr>
          <p:cNvSpPr/>
          <p:nvPr/>
        </p:nvSpPr>
        <p:spPr>
          <a:xfrm flipH="1">
            <a:off x="6231458" y="4591291"/>
            <a:ext cx="695402" cy="484268"/>
          </a:xfrm>
          <a:prstGeom prst="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856280-09F3-25B2-97A4-A4D480C74A94}"/>
              </a:ext>
            </a:extLst>
          </p:cNvPr>
          <p:cNvSpPr/>
          <p:nvPr/>
        </p:nvSpPr>
        <p:spPr>
          <a:xfrm flipH="1">
            <a:off x="8742123" y="4833425"/>
            <a:ext cx="879674" cy="503756"/>
          </a:xfrm>
          <a:prstGeom prst="rect">
            <a:avLst/>
          </a:prstGeom>
          <a:solidFill>
            <a:schemeClr val="accent1">
              <a:lumMod val="60000"/>
              <a:lumOff val="40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76C907-02C0-A7D2-08D3-9040090E7163}"/>
              </a:ext>
            </a:extLst>
          </p:cNvPr>
          <p:cNvSpPr/>
          <p:nvPr/>
        </p:nvSpPr>
        <p:spPr>
          <a:xfrm flipH="1">
            <a:off x="2779991" y="4302413"/>
            <a:ext cx="658463" cy="782905"/>
          </a:xfrm>
          <a:prstGeom prst="rect">
            <a:avLst/>
          </a:prstGeom>
          <a:solidFill>
            <a:schemeClr val="accent1">
              <a:lumMod val="60000"/>
              <a:lumOff val="4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08B5DA-34F2-A122-DA00-E3CAA4E2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16" y="206531"/>
            <a:ext cx="7844703" cy="1215717"/>
          </a:xfrm>
        </p:spPr>
        <p:txBody>
          <a:bodyPr/>
          <a:lstStyle/>
          <a:p>
            <a:pPr algn="r" rtl="1"/>
            <a:r>
              <a:rPr lang="he-IL" sz="4000" dirty="0"/>
              <a:t>ספקטרום של מטבע – לפי בנק ישראל </a:t>
            </a:r>
            <a:endParaRPr lang="he-IL" dirty="0"/>
          </a:p>
        </p:txBody>
      </p:sp>
      <p:pic>
        <p:nvPicPr>
          <p:cNvPr id="1026" name="Picture 2" descr="Copper - Wikipedia">
            <a:extLst>
              <a:ext uri="{FF2B5EF4-FFF2-40B4-BE49-F238E27FC236}">
                <a16:creationId xmlns:a16="http://schemas.microsoft.com/office/drawing/2014/main" id="{E64AE0A0-650A-F46D-0C7B-19FBD4E09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981" y="2283841"/>
            <a:ext cx="2160000" cy="203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uminium - Wikipedia">
            <a:extLst>
              <a:ext uri="{FF2B5EF4-FFF2-40B4-BE49-F238E27FC236}">
                <a16:creationId xmlns:a16="http://schemas.microsoft.com/office/drawing/2014/main" id="{13D52AD6-730A-CAED-B0EB-D2963FAB8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24" b="91785" l="4533" r="92918">
                        <a14:foregroundMark x1="14306" y1="31586" x2="13031" y2="37252"/>
                        <a14:foregroundMark x1="30595" y1="7507" x2="41360" y2="8499"/>
                        <a14:foregroundMark x1="91076" y1="54674" x2="87110" y2="77479"/>
                        <a14:foregroundMark x1="83994" y1="87252" x2="83994" y2="87252"/>
                        <a14:foregroundMark x1="92918" y1="66431" x2="86544" y2="79462"/>
                        <a14:foregroundMark x1="4533" y1="44334" x2="13456" y2="43343"/>
                        <a14:foregroundMark x1="75496" y1="91785" x2="79037" y2="899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01" y="2223062"/>
            <a:ext cx="2160000" cy="2160000"/>
          </a:xfrm>
          <a:prstGeom prst="rect">
            <a:avLst/>
          </a:prstGeom>
          <a:noFill/>
          <a:effectLst>
            <a:outerShdw blurRad="165100" dist="38100" dir="8100000" sx="103000" sy="103000" algn="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ts About Nickel | Live Science">
            <a:extLst>
              <a:ext uri="{FF2B5EF4-FFF2-40B4-BE49-F238E27FC236}">
                <a16:creationId xmlns:a16="http://schemas.microsoft.com/office/drawing/2014/main" id="{31EC91C5-45B1-40C9-F423-BEA26E7CF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61" b="97310" l="10000" r="90000">
                        <a14:foregroundMark x1="27500" y1="24525" x2="75000" y2="29430"/>
                        <a14:foregroundMark x1="42667" y1="15506" x2="14833" y2="29905"/>
                        <a14:foregroundMark x1="14833" y1="29905" x2="15000" y2="40506"/>
                        <a14:foregroundMark x1="29667" y1="45886" x2="32500" y2="41139"/>
                        <a14:foregroundMark x1="70833" y1="39241" x2="62833" y2="56171"/>
                        <a14:foregroundMark x1="31500" y1="42880" x2="31500" y2="49525"/>
                        <a14:foregroundMark x1="24833" y1="15190" x2="57167" y2="16772"/>
                        <a14:foregroundMark x1="82833" y1="28481" x2="82833" y2="49209"/>
                        <a14:foregroundMark x1="23000" y1="42563" x2="31833" y2="44778"/>
                        <a14:foregroundMark x1="33167" y1="43829" x2="32500" y2="47943"/>
                        <a14:foregroundMark x1="51500" y1="11076" x2="55333" y2="17880"/>
                        <a14:foregroundMark x1="30667" y1="11551" x2="26833" y2="14557"/>
                        <a14:foregroundMark x1="37833" y1="8861" x2="43000" y2="10127"/>
                        <a14:foregroundMark x1="35667" y1="92880" x2="50833" y2="92247"/>
                        <a14:foregroundMark x1="74683" y1="83269" x2="52949" y2="95931"/>
                        <a14:foregroundMark x1="16328" y1="80128" x2="14667" y2="77532"/>
                        <a14:foregroundMark x1="14500" y1="77215" x2="15121" y2="78580"/>
                        <a14:foregroundMark x1="15000" y1="76582" x2="15185" y2="78675"/>
                        <a14:backgroundMark x1="82833" y1="85285" x2="82833" y2="85285"/>
                        <a14:backgroundMark x1="77167" y1="86867" x2="76167" y2="92880"/>
                        <a14:backgroundMark x1="72167" y1="96994" x2="72167" y2="96994"/>
                        <a14:backgroundMark x1="79667" y1="83228" x2="74333" y2="99209"/>
                        <a14:backgroundMark x1="61000" y1="99525" x2="35667" y2="99209"/>
                        <a14:backgroundMark x1="15000" y1="88608" x2="22333" y2="96677"/>
                        <a14:backgroundMark x1="17833" y1="88924" x2="11000" y2="81171"/>
                        <a14:backgroundMark x1="13833" y1="85285" x2="36500" y2="97943"/>
                        <a14:backgroundMark x1="36500" y1="97943" x2="71167" y2="99842"/>
                        <a14:backgroundMark x1="71167" y1="99842" x2="72500" y2="99525"/>
                        <a14:backgroundMark x1="79667" y1="80854" x2="78500" y2="93513"/>
                        <a14:backgroundMark x1="78833" y1="79905" x2="78833" y2="79905"/>
                        <a14:backgroundMark x1="81667" y1="78639" x2="81667" y2="95253"/>
                        <a14:backgroundMark x1="78833" y1="81962" x2="75833" y2="90981"/>
                        <a14:backgroundMark x1="15333" y1="80538" x2="21667" y2="93513"/>
                        <a14:backgroundMark x1="15333" y1="83861" x2="7833" y2="66297"/>
                        <a14:backgroundMark x1="17000" y1="82595" x2="11333" y2="74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020" y="2165462"/>
            <a:ext cx="2160000" cy="2275200"/>
          </a:xfrm>
          <a:prstGeom prst="rect">
            <a:avLst/>
          </a:prstGeom>
          <a:noFill/>
          <a:effectLst>
            <a:outerShdw blurRad="127000" dist="38100" dir="1200000" sx="105000" sy="105000" algn="tr" rotWithShape="0">
              <a:prstClr val="black">
                <a:alpha val="3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D7DC0E-62A8-9FDC-4850-5595F7AE9FBF}"/>
              </a:ext>
            </a:extLst>
          </p:cNvPr>
          <p:cNvSpPr txBox="1"/>
          <p:nvPr/>
        </p:nvSpPr>
        <p:spPr>
          <a:xfrm>
            <a:off x="8934018" y="4502565"/>
            <a:ext cx="1277927" cy="6617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1" anchor="ctr">
            <a:noAutofit/>
          </a:bodyPr>
          <a:lstStyle>
            <a:defPPr>
              <a:defRPr lang="he-IL"/>
            </a:defPPr>
            <a:lvl1pPr algn="ctr" rtl="1">
              <a:defRPr sz="200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defRPr>
            </a:lvl1pPr>
          </a:lstStyle>
          <a:p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Ploni DL 1.1 AAA D-Bold" panose="00000700000000000000" pitchFamily="50" charset="-79"/>
                <a:cs typeface="Ploni DL 1.1 AAA D-Bold" panose="00000700000000000000" pitchFamily="50" charset="-79"/>
              </a:rPr>
              <a:t>92% Cu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3B03C-CC75-88CD-BFB7-0BFAC207EF70}"/>
              </a:ext>
            </a:extLst>
          </p:cNvPr>
          <p:cNvSpPr txBox="1"/>
          <p:nvPr/>
        </p:nvSpPr>
        <p:spPr>
          <a:xfrm>
            <a:off x="5457038" y="4502565"/>
            <a:ext cx="1277927" cy="6617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1" anchor="ctr">
            <a:noAutofit/>
          </a:bodyPr>
          <a:lstStyle>
            <a:defPPr>
              <a:defRPr lang="he-IL"/>
            </a:defPPr>
            <a:lvl1pPr algn="ctr" rtl="1">
              <a:defRPr sz="200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defRPr>
            </a:lvl1pPr>
          </a:lstStyle>
          <a:p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Ploni DL 1.1 AAA D-Bold" panose="00000700000000000000" pitchFamily="50" charset="-79"/>
                <a:cs typeface="Ploni DL 1.1 AAA D-Bold" panose="00000700000000000000" pitchFamily="50" charset="-79"/>
              </a:rPr>
              <a:t>6% Al</a:t>
            </a:r>
            <a:endParaRPr lang="he-IL" sz="2400" dirty="0">
              <a:solidFill>
                <a:schemeClr val="accent4">
                  <a:lumMod val="20000"/>
                  <a:lumOff val="80000"/>
                </a:schemeClr>
              </a:solidFill>
              <a:latin typeface="Ploni DL 1.1 AAA D-Bold" panose="00000700000000000000" pitchFamily="50" charset="-79"/>
              <a:cs typeface="Ploni DL 1.1 AAA D-Bold" panose="00000700000000000000" pitchFamily="50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6B26B-EC44-9066-93F2-CEFA60723E92}"/>
              </a:ext>
            </a:extLst>
          </p:cNvPr>
          <p:cNvSpPr txBox="1"/>
          <p:nvPr/>
        </p:nvSpPr>
        <p:spPr>
          <a:xfrm>
            <a:off x="1980057" y="4502565"/>
            <a:ext cx="1277927" cy="6617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1" anchor="ctr">
            <a:noAutofit/>
          </a:bodyPr>
          <a:lstStyle>
            <a:defPPr>
              <a:defRPr lang="he-IL"/>
            </a:defPPr>
            <a:lvl1pPr algn="ctr" rtl="1">
              <a:defRPr sz="200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defRPr>
            </a:lvl1pPr>
          </a:lstStyle>
          <a:p>
            <a:pPr rtl="0"/>
            <a:r>
              <a:rPr lang="he-IL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Ploni DL 1.1 AAA D-Bold" panose="00000700000000000000" pitchFamily="50" charset="-79"/>
                <a:cs typeface="Ploni DL 1.1 AAA D-Bold" panose="00000700000000000000" pitchFamily="50" charset="-79"/>
              </a:rPr>
              <a:t>2% </a:t>
            </a: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Ploni DL 1.1 AAA D-Bold" panose="00000700000000000000" pitchFamily="50" charset="-79"/>
                <a:cs typeface="Ploni DL 1.1 AAA D-Bold" panose="00000700000000000000" pitchFamily="50" charset="-79"/>
              </a:rPr>
              <a:t>Ni</a:t>
            </a:r>
          </a:p>
        </p:txBody>
      </p:sp>
    </p:spTree>
    <p:extLst>
      <p:ext uri="{BB962C8B-B14F-4D97-AF65-F5344CB8AC3E}">
        <p14:creationId xmlns:p14="http://schemas.microsoft.com/office/powerpoint/2010/main" val="327430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8FFD0C2-3663-CEFE-50D2-D8506F7BD679}"/>
              </a:ext>
            </a:extLst>
          </p:cNvPr>
          <p:cNvGrpSpPr/>
          <p:nvPr/>
        </p:nvGrpSpPr>
        <p:grpSpPr>
          <a:xfrm flipH="1">
            <a:off x="214130" y="3541853"/>
            <a:ext cx="3015207" cy="3229064"/>
            <a:chOff x="2702688" y="1395947"/>
            <a:chExt cx="3339295" cy="502773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24BE5E-8A46-2A70-FAC3-E915097E4B08}"/>
                </a:ext>
              </a:extLst>
            </p:cNvPr>
            <p:cNvSpPr/>
            <p:nvPr/>
          </p:nvSpPr>
          <p:spPr>
            <a:xfrm>
              <a:off x="3784921" y="2407263"/>
              <a:ext cx="2164465" cy="401641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DA5E0F-82DC-EF92-6076-C897793D9778}"/>
                </a:ext>
              </a:extLst>
            </p:cNvPr>
            <p:cNvSpPr/>
            <p:nvPr/>
          </p:nvSpPr>
          <p:spPr>
            <a:xfrm>
              <a:off x="4230547" y="4021506"/>
              <a:ext cx="1533645" cy="23383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70433A-F421-BFC9-CD77-00AEE59673AD}"/>
                </a:ext>
              </a:extLst>
            </p:cNvPr>
            <p:cNvSpPr/>
            <p:nvPr/>
          </p:nvSpPr>
          <p:spPr>
            <a:xfrm>
              <a:off x="5162308" y="1395947"/>
              <a:ext cx="879675" cy="467441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A29AEA-F472-C0B3-B532-6C9CCE2BE939}"/>
                </a:ext>
              </a:extLst>
            </p:cNvPr>
            <p:cNvSpPr/>
            <p:nvPr/>
          </p:nvSpPr>
          <p:spPr>
            <a:xfrm>
              <a:off x="2702688" y="2690844"/>
              <a:ext cx="2164465" cy="195639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D67FC1-2345-46E1-6719-8712A3BEB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dirty="0"/>
              <a:t>דיון בתוצאות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1">
                <a:extLst>
                  <a:ext uri="{FF2B5EF4-FFF2-40B4-BE49-F238E27FC236}">
                    <a16:creationId xmlns:a16="http://schemas.microsoft.com/office/drawing/2014/main" id="{F197C111-55A2-C7BE-A3B5-3A63CFEE3C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9338" y="1506885"/>
                <a:ext cx="8489782" cy="189282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6700" indent="-266700" algn="r" rtl="1">
                  <a:spcBef>
                    <a:spcPts val="0"/>
                  </a:spcBef>
                  <a:spcAft>
                    <a:spcPts val="1200"/>
                  </a:spcAft>
                  <a:buClr>
                    <a:schemeClr val="accent1"/>
                  </a:buClr>
                  <a:buFont typeface="Assistant" pitchFamily="2" charset="-79"/>
                  <a:buChar char="«"/>
                </a:pPr>
                <a:r>
                  <a:rPr lang="he-IL" sz="2400" dirty="0">
                    <a:latin typeface="Ploni DL 1.1 AAA Light" panose="00000400000000000000" pitchFamily="50" charset="-79"/>
                    <a:cs typeface="Ploni DL 1.1 AAA Light" panose="00000400000000000000" pitchFamily="50" charset="-79"/>
                  </a:rPr>
                  <a:t>הכיול הלינארי למערכת מוצלח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ssistant" pitchFamily="2" charset="-79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ssistant" pitchFamily="2" charset="-79"/>
                      </a:rPr>
                      <m:t>=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ssistant" pitchFamily="2" charset="-79"/>
                      </a:rPr>
                      <m:t>0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ssistant" pitchFamily="2" charset="-79"/>
                      </a:rPr>
                      <m:t>.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ssistant" pitchFamily="2" charset="-79"/>
                      </a:rPr>
                      <m:t>999976</m:t>
                    </m:r>
                  </m:oMath>
                </a14:m>
                <a:endParaRPr lang="he-IL" sz="2400" dirty="0">
                  <a:latin typeface="Ploni DL 1.1 AAA Light" panose="00000400000000000000" pitchFamily="50" charset="-79"/>
                  <a:cs typeface="Ploni DL 1.1 AAA Light" panose="00000400000000000000" pitchFamily="50" charset="-79"/>
                </a:endParaRPr>
              </a:p>
              <a:p>
                <a:pPr marL="266700" indent="-266700" algn="r" rtl="1">
                  <a:spcBef>
                    <a:spcPts val="0"/>
                  </a:spcBef>
                  <a:spcAft>
                    <a:spcPts val="1200"/>
                  </a:spcAft>
                  <a:buClr>
                    <a:schemeClr val="accent1"/>
                  </a:buClr>
                  <a:buFont typeface="Assistant" pitchFamily="2" charset="-79"/>
                  <a:buChar char="«"/>
                </a:pPr>
                <a:r>
                  <a:rPr lang="he-IL" sz="2400" dirty="0">
                    <a:latin typeface="Ploni DL 1.1 AAA Light" panose="00000400000000000000" pitchFamily="50" charset="-79"/>
                    <a:cs typeface="Ploni DL 1.1 AAA Light" panose="00000400000000000000" pitchFamily="50" charset="-79"/>
                  </a:rPr>
                  <a:t>השגיאה היחסית בערכי האנרגיה נמוכה – קטנה מ-4% בכל המקרים</a:t>
                </a:r>
              </a:p>
              <a:p>
                <a:pPr marL="266700" indent="-266700" algn="r" rtl="1">
                  <a:spcBef>
                    <a:spcPts val="0"/>
                  </a:spcBef>
                  <a:spcAft>
                    <a:spcPts val="1200"/>
                  </a:spcAft>
                  <a:buClr>
                    <a:schemeClr val="accent1"/>
                  </a:buClr>
                  <a:buFont typeface="Assistant" pitchFamily="2" charset="-79"/>
                  <a:buChar char="«"/>
                </a:pPr>
                <a:r>
                  <a:rPr lang="he-IL" sz="2400" dirty="0">
                    <a:latin typeface="Ploni DL 1.1 AAA Light" panose="00000400000000000000" pitchFamily="50" charset="-79"/>
                    <a:cs typeface="Ploni DL 1.1 AAA Light" panose="00000400000000000000" pitchFamily="50" charset="-79"/>
                  </a:rPr>
                  <a:t>גילינו ספקטרוסקופית את </a:t>
                </a:r>
                <a:r>
                  <a:rPr lang="en-US" sz="2400" dirty="0">
                    <a:latin typeface="Ploni DL 1.1 AAA Light" panose="00000400000000000000" pitchFamily="50" charset="-79"/>
                    <a:cs typeface="Ploni DL 1.1 AAA Light" panose="00000400000000000000" pitchFamily="50" charset="-79"/>
                  </a:rPr>
                  <a:t>Cu</a:t>
                </a:r>
                <a:r>
                  <a:rPr lang="he-IL" sz="2400" dirty="0">
                    <a:latin typeface="Ploni DL 1.1 AAA Light" panose="00000400000000000000" pitchFamily="50" charset="-79"/>
                    <a:cs typeface="Ploni DL 1.1 AAA Light" panose="00000400000000000000" pitchFamily="50" charset="-79"/>
                  </a:rPr>
                  <a:t> ועדויות ל-</a:t>
                </a:r>
                <a:r>
                  <a:rPr lang="en-US" sz="2400" dirty="0">
                    <a:latin typeface="Ploni DL 1.1 AAA Light" panose="00000400000000000000" pitchFamily="50" charset="-79"/>
                    <a:cs typeface="Ploni DL 1.1 AAA Light" panose="00000400000000000000" pitchFamily="50" charset="-79"/>
                  </a:rPr>
                  <a:t>Al</a:t>
                </a:r>
                <a:r>
                  <a:rPr lang="he-IL" sz="2400" dirty="0">
                    <a:latin typeface="Ploni DL 1.1 AAA Light" panose="00000400000000000000" pitchFamily="50" charset="-79"/>
                    <a:cs typeface="Ploni DL 1.1 AAA Light" panose="00000400000000000000" pitchFamily="50" charset="-79"/>
                  </a:rPr>
                  <a:t> מתוך מרכיבי המטבע</a:t>
                </a:r>
              </a:p>
              <a:p>
                <a:pPr marL="266700" indent="-266700" algn="r" rtl="1">
                  <a:spcBef>
                    <a:spcPts val="0"/>
                  </a:spcBef>
                  <a:spcAft>
                    <a:spcPts val="1200"/>
                  </a:spcAft>
                  <a:buClr>
                    <a:schemeClr val="accent1"/>
                  </a:buClr>
                  <a:buFont typeface="Assistant" pitchFamily="2" charset="-79"/>
                  <a:buChar char="«"/>
                </a:pPr>
                <a:r>
                  <a:rPr lang="he-IL" sz="2400" dirty="0">
                    <a:latin typeface="Ploni DL 1.1 AAA Light" panose="00000400000000000000" pitchFamily="50" charset="-79"/>
                    <a:cs typeface="Ploni DL 1.1 AAA Light" panose="00000400000000000000" pitchFamily="50" charset="-79"/>
                  </a:rPr>
                  <a:t>קליטת ה-</a:t>
                </a:r>
                <a:r>
                  <a:rPr lang="en-US" sz="2400" dirty="0">
                    <a:latin typeface="Ploni DL 1.1 AAA Light" panose="00000400000000000000" pitchFamily="50" charset="-79"/>
                    <a:cs typeface="Ploni DL 1.1 AAA Light" panose="00000400000000000000" pitchFamily="50" charset="-79"/>
                  </a:rPr>
                  <a:t>Ni</a:t>
                </a:r>
                <a:r>
                  <a:rPr lang="he-IL" sz="2400" dirty="0">
                    <a:latin typeface="Ploni DL 1.1 AAA Light" panose="00000400000000000000" pitchFamily="50" charset="-79"/>
                    <a:cs typeface="Ploni DL 1.1 AAA Light" panose="00000400000000000000" pitchFamily="50" charset="-79"/>
                  </a:rPr>
                  <a:t> ידרוש מספר רב יותר של מדידות לאורך יותר זמן</a:t>
                </a:r>
              </a:p>
            </p:txBody>
          </p:sp>
        </mc:Choice>
        <mc:Fallback xmlns="">
          <p:sp>
            <p:nvSpPr>
              <p:cNvPr id="5" name="Text Placeholder 11">
                <a:extLst>
                  <a:ext uri="{FF2B5EF4-FFF2-40B4-BE49-F238E27FC236}">
                    <a16:creationId xmlns:a16="http://schemas.microsoft.com/office/drawing/2014/main" id="{F197C111-55A2-C7BE-A3B5-3A63CFEE3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338" y="1506885"/>
                <a:ext cx="8489782" cy="1892826"/>
              </a:xfrm>
              <a:prstGeom prst="rect">
                <a:avLst/>
              </a:prstGeom>
              <a:blipFill>
                <a:blip r:embed="rId2"/>
                <a:stretch>
                  <a:fillRect t="-6109" r="-1365" b="-643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51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8FFD0C2-3663-CEFE-50D2-D8506F7BD679}"/>
              </a:ext>
            </a:extLst>
          </p:cNvPr>
          <p:cNvGrpSpPr/>
          <p:nvPr/>
        </p:nvGrpSpPr>
        <p:grpSpPr>
          <a:xfrm flipH="1">
            <a:off x="214130" y="3541853"/>
            <a:ext cx="3015207" cy="3229064"/>
            <a:chOff x="2702688" y="1395947"/>
            <a:chExt cx="3339295" cy="502773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24BE5E-8A46-2A70-FAC3-E915097E4B08}"/>
                </a:ext>
              </a:extLst>
            </p:cNvPr>
            <p:cNvSpPr/>
            <p:nvPr/>
          </p:nvSpPr>
          <p:spPr>
            <a:xfrm>
              <a:off x="3784921" y="2407263"/>
              <a:ext cx="2164465" cy="401641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DA5E0F-82DC-EF92-6076-C897793D9778}"/>
                </a:ext>
              </a:extLst>
            </p:cNvPr>
            <p:cNvSpPr/>
            <p:nvPr/>
          </p:nvSpPr>
          <p:spPr>
            <a:xfrm>
              <a:off x="4230547" y="4021506"/>
              <a:ext cx="1533645" cy="23383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70433A-F421-BFC9-CD77-00AEE59673AD}"/>
                </a:ext>
              </a:extLst>
            </p:cNvPr>
            <p:cNvSpPr/>
            <p:nvPr/>
          </p:nvSpPr>
          <p:spPr>
            <a:xfrm>
              <a:off x="5162308" y="1395947"/>
              <a:ext cx="879675" cy="467441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A29AEA-F472-C0B3-B532-6C9CCE2BE939}"/>
                </a:ext>
              </a:extLst>
            </p:cNvPr>
            <p:cNvSpPr/>
            <p:nvPr/>
          </p:nvSpPr>
          <p:spPr>
            <a:xfrm>
              <a:off x="2702688" y="2690844"/>
              <a:ext cx="2164465" cy="195639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D67FC1-2345-46E1-6719-8712A3BEB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dirty="0"/>
              <a:t>מסקנות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F197C111-55A2-C7BE-A3B5-3A63CFEE3CBE}"/>
              </a:ext>
            </a:extLst>
          </p:cNvPr>
          <p:cNvSpPr txBox="1">
            <a:spLocks/>
          </p:cNvSpPr>
          <p:nvPr/>
        </p:nvSpPr>
        <p:spPr>
          <a:xfrm>
            <a:off x="3229338" y="1506885"/>
            <a:ext cx="8489782" cy="189282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 algn="r" rtl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ssistant" pitchFamily="2" charset="-79"/>
              <a:buChar char="«"/>
            </a:pPr>
            <a:r>
              <a:rPr lang="he-IL" sz="2400" dirty="0">
                <a:latin typeface="Ploni DL 1.1 AAA Light" panose="00000400000000000000" pitchFamily="50" charset="-79"/>
                <a:cs typeface="Ploni DL 1.1 AAA Light" panose="00000400000000000000" pitchFamily="50" charset="-79"/>
              </a:rPr>
              <a:t>התאמה טובה בין התאוריה והתוצאות הידועות לתוצאות הניסוי</a:t>
            </a:r>
          </a:p>
          <a:p>
            <a:pPr marL="266700" indent="-266700" algn="r" rtl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ssistant" pitchFamily="2" charset="-79"/>
              <a:buChar char="«"/>
            </a:pPr>
            <a:r>
              <a:rPr lang="he-IL" sz="2400" dirty="0">
                <a:latin typeface="Ploni DL 1.1 AAA Light" panose="00000400000000000000" pitchFamily="50" charset="-79"/>
                <a:cs typeface="Ploni DL 1.1 AAA Light" panose="00000400000000000000" pitchFamily="50" charset="-79"/>
              </a:rPr>
              <a:t>דיוק השיטה הספקטרוסקופית במדידה של יסודות</a:t>
            </a:r>
          </a:p>
          <a:p>
            <a:pPr marL="266700" indent="-266700" algn="r" rtl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ssistant" pitchFamily="2" charset="-79"/>
              <a:buChar char="«"/>
            </a:pPr>
            <a:r>
              <a:rPr lang="he-IL" sz="2400" dirty="0">
                <a:latin typeface="Ploni DL 1.1 AAA Light" panose="00000400000000000000" pitchFamily="50" charset="-79"/>
                <a:cs typeface="Ploni DL 1.1 AAA Light" panose="00000400000000000000" pitchFamily="50" charset="-79"/>
              </a:rPr>
              <a:t>ניסויי המשך ארוכים יותר עם מספר מדידות גדול יותר</a:t>
            </a:r>
          </a:p>
          <a:p>
            <a:pPr marL="266700" indent="-266700" algn="r" rtl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ssistant" pitchFamily="2" charset="-79"/>
              <a:buChar char="«"/>
            </a:pPr>
            <a:r>
              <a:rPr lang="he-IL" sz="2400" dirty="0">
                <a:latin typeface="Ploni DL 1.1 AAA Light" panose="00000400000000000000" pitchFamily="50" charset="-79"/>
                <a:cs typeface="Ploni DL 1.1 AAA Light" panose="00000400000000000000" pitchFamily="50" charset="-79"/>
              </a:rPr>
              <a:t>השגה של מטרות הניסוי</a:t>
            </a:r>
          </a:p>
        </p:txBody>
      </p:sp>
    </p:spTree>
    <p:extLst>
      <p:ext uri="{BB962C8B-B14F-4D97-AF65-F5344CB8AC3E}">
        <p14:creationId xmlns:p14="http://schemas.microsoft.com/office/powerpoint/2010/main" val="365636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C61F53-17E3-B290-6111-9F2255CA641B}"/>
              </a:ext>
            </a:extLst>
          </p:cNvPr>
          <p:cNvCxnSpPr>
            <a:cxnSpLocks/>
          </p:cNvCxnSpPr>
          <p:nvPr/>
        </p:nvCxnSpPr>
        <p:spPr>
          <a:xfrm>
            <a:off x="10160000" y="1199109"/>
            <a:ext cx="2032000" cy="0"/>
          </a:xfrm>
          <a:prstGeom prst="line">
            <a:avLst/>
          </a:prstGeom>
          <a:ln w="28575" cap="rnd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F2A1F5C-A3CF-7F6A-FEF1-AD9408C5A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74912"/>
              </p:ext>
            </p:extLst>
          </p:nvPr>
        </p:nvGraphicFramePr>
        <p:xfrm>
          <a:off x="2032000" y="1767267"/>
          <a:ext cx="8128000" cy="32004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8413218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42463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400" b="1" dirty="0">
                          <a:latin typeface="Ploni DL 1.1 AAA" panose="00000500000000000000" pitchFamily="50" charset="-79"/>
                          <a:cs typeface="Ploni DL 1.1 AAA" panose="00000500000000000000" pitchFamily="50" charset="-79"/>
                        </a:rPr>
                        <a:t>נושא</a:t>
                      </a:r>
                      <a:endParaRPr lang="en-IL" sz="2400" b="1" dirty="0">
                        <a:latin typeface="Ploni DL 1.1 AAA" panose="00000500000000000000" pitchFamily="50" charset="-79"/>
                        <a:cs typeface="Ploni DL 1.1 AAA" panose="00000500000000000000" pitchFamily="50" charset="-79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400" b="1" dirty="0">
                          <a:latin typeface="Ploni DL 1.1 AAA" panose="00000500000000000000" pitchFamily="50" charset="-79"/>
                          <a:cs typeface="Ploni DL 1.1 AAA" panose="00000500000000000000" pitchFamily="50" charset="-79"/>
                        </a:rPr>
                        <a:t>מספרי שקופיות</a:t>
                      </a:r>
                      <a:endParaRPr lang="en-IL" sz="2400" b="1" dirty="0">
                        <a:latin typeface="Ploni DL 1.1 AAA" panose="00000500000000000000" pitchFamily="50" charset="-79"/>
                        <a:cs typeface="Ploni DL 1.1 AAA" panose="00000500000000000000" pitchFamily="50" charset="-79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50505"/>
                  </a:ext>
                </a:extLst>
              </a:tr>
              <a:tr h="305111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400" b="1" kern="1200" dirty="0">
                          <a:solidFill>
                            <a:schemeClr val="dk1"/>
                          </a:solidFill>
                          <a:latin typeface="Ploni DL 1.1 AAA" panose="00000500000000000000" pitchFamily="50" charset="-79"/>
                          <a:ea typeface="+mn-ea"/>
                          <a:cs typeface="Ploni DL 1.1 AAA" panose="00000500000000000000" pitchFamily="50" charset="-79"/>
                        </a:rPr>
                        <a:t>מבוא תיאורטי</a:t>
                      </a:r>
                      <a:endParaRPr lang="en-IL" sz="2400" b="1" kern="1200" dirty="0">
                        <a:solidFill>
                          <a:schemeClr val="dk1"/>
                        </a:solidFill>
                        <a:latin typeface="Ploni DL 1.1 AAA" panose="00000500000000000000" pitchFamily="50" charset="-79"/>
                        <a:ea typeface="+mn-ea"/>
                        <a:cs typeface="Ploni DL 1.1 AAA" panose="00000500000000000000" pitchFamily="50" charset="-79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400" b="1" kern="1200" dirty="0">
                          <a:solidFill>
                            <a:schemeClr val="dk1"/>
                          </a:solidFill>
                          <a:latin typeface="Ploni DL 1.1 AAA" panose="00000500000000000000" pitchFamily="50" charset="-79"/>
                          <a:ea typeface="+mn-ea"/>
                          <a:cs typeface="Ploni DL 1.1 AAA" panose="00000500000000000000" pitchFamily="50" charset="-79"/>
                        </a:rPr>
                        <a:t>4-6</a:t>
                      </a:r>
                      <a:endParaRPr lang="en-IL" sz="2400" b="1" kern="1200" dirty="0">
                        <a:solidFill>
                          <a:schemeClr val="dk1"/>
                        </a:solidFill>
                        <a:latin typeface="Ploni DL 1.1 AAA" panose="00000500000000000000" pitchFamily="50" charset="-79"/>
                        <a:ea typeface="+mn-ea"/>
                        <a:cs typeface="Ploni DL 1.1 AAA" panose="00000500000000000000" pitchFamily="50" charset="-79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374405"/>
                  </a:ext>
                </a:extLst>
              </a:tr>
              <a:tr h="305111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400" b="1" dirty="0">
                          <a:latin typeface="Ploni DL 1.1 AAA" panose="00000500000000000000" pitchFamily="50" charset="-79"/>
                          <a:cs typeface="Ploni DL 1.1 AAA" panose="00000500000000000000" pitchFamily="50" charset="-79"/>
                        </a:rPr>
                        <a:t>מטרות הניסוי והמערכת</a:t>
                      </a:r>
                      <a:endParaRPr lang="en-IL" sz="2400" b="1" dirty="0">
                        <a:latin typeface="Ploni DL 1.1 AAA" panose="00000500000000000000" pitchFamily="50" charset="-79"/>
                        <a:cs typeface="Ploni DL 1.1 AAA" panose="00000500000000000000" pitchFamily="50" charset="-79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400" b="1" dirty="0">
                          <a:latin typeface="Ploni DL 1.1 AAA" panose="00000500000000000000" pitchFamily="50" charset="-79"/>
                          <a:cs typeface="Ploni DL 1.1 AAA" panose="00000500000000000000" pitchFamily="50" charset="-79"/>
                        </a:rPr>
                        <a:t>7-9</a:t>
                      </a:r>
                      <a:endParaRPr lang="en-IL" sz="2400" b="1" dirty="0">
                        <a:latin typeface="Ploni DL 1.1 AAA" panose="00000500000000000000" pitchFamily="50" charset="-79"/>
                        <a:cs typeface="Ploni DL 1.1 AAA" panose="00000500000000000000" pitchFamily="50" charset="-79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6834981"/>
                  </a:ext>
                </a:extLst>
              </a:tr>
              <a:tr h="305111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400" b="1" dirty="0">
                          <a:latin typeface="Ploni DL 1.1 AAA" panose="00000500000000000000" pitchFamily="50" charset="-79"/>
                          <a:cs typeface="Ploni DL 1.1 AAA" panose="00000500000000000000" pitchFamily="50" charset="-79"/>
                        </a:rPr>
                        <a:t>חלק 1 – מדידת ספקטרות</a:t>
                      </a:r>
                      <a:endParaRPr lang="en-IL" sz="2400" b="1" dirty="0">
                        <a:latin typeface="Ploni DL 1.1 AAA" panose="00000500000000000000" pitchFamily="50" charset="-79"/>
                        <a:cs typeface="Ploni DL 1.1 AAA" panose="00000500000000000000" pitchFamily="50" charset="-79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400" b="1" dirty="0">
                          <a:latin typeface="Ploni DL 1.1 AAA" panose="00000500000000000000" pitchFamily="50" charset="-79"/>
                          <a:cs typeface="Ploni DL 1.1 AAA" panose="00000500000000000000" pitchFamily="50" charset="-79"/>
                        </a:rPr>
                        <a:t>10</a:t>
                      </a:r>
                      <a:endParaRPr lang="en-IL" sz="2400" b="1" dirty="0">
                        <a:latin typeface="Ploni DL 1.1 AAA" panose="00000500000000000000" pitchFamily="50" charset="-79"/>
                        <a:cs typeface="Ploni DL 1.1 AAA" panose="00000500000000000000" pitchFamily="50" charset="-79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6859731"/>
                  </a:ext>
                </a:extLst>
              </a:tr>
              <a:tr h="305111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400" b="1" dirty="0">
                          <a:latin typeface="Ploni DL 1.1 AAA" panose="00000500000000000000" pitchFamily="50" charset="-79"/>
                          <a:cs typeface="Ploni DL 1.1 AAA" panose="00000500000000000000" pitchFamily="50" charset="-79"/>
                        </a:rPr>
                        <a:t>חלק 2 – כיול ה-</a:t>
                      </a:r>
                      <a:r>
                        <a:rPr lang="en-US" sz="2400" b="1" dirty="0">
                          <a:latin typeface="Ploni DL 1.1 AAA" panose="00000500000000000000" pitchFamily="50" charset="-79"/>
                          <a:cs typeface="Ploni DL 1.1 AAA" panose="00000500000000000000" pitchFamily="50" charset="-79"/>
                        </a:rPr>
                        <a:t>MCA</a:t>
                      </a:r>
                      <a:endParaRPr lang="en-IL" sz="2400" b="1" dirty="0">
                        <a:latin typeface="Ploni DL 1.1 AAA" panose="00000500000000000000" pitchFamily="50" charset="-79"/>
                        <a:cs typeface="Ploni DL 1.1 AAA" panose="00000500000000000000" pitchFamily="50" charset="-79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400" b="1" dirty="0">
                          <a:latin typeface="Ploni DL 1.1 AAA" panose="00000500000000000000" pitchFamily="50" charset="-79"/>
                          <a:cs typeface="Ploni DL 1.1 AAA" panose="00000500000000000000" pitchFamily="50" charset="-79"/>
                        </a:rPr>
                        <a:t>11-24</a:t>
                      </a:r>
                      <a:endParaRPr lang="en-IL" sz="2400" b="1" dirty="0">
                        <a:latin typeface="Ploni DL 1.1 AAA" panose="00000500000000000000" pitchFamily="50" charset="-79"/>
                        <a:cs typeface="Ploni DL 1.1 AAA" panose="00000500000000000000" pitchFamily="50" charset="-79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13188"/>
                  </a:ext>
                </a:extLst>
              </a:tr>
              <a:tr h="305111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400" b="1" dirty="0">
                          <a:latin typeface="Ploni DL 1.1 AAA" panose="00000500000000000000" pitchFamily="50" charset="-79"/>
                          <a:cs typeface="Ploni DL 1.1 AAA" panose="00000500000000000000" pitchFamily="50" charset="-79"/>
                        </a:rPr>
                        <a:t>חלק 3 – קביעת הרכב מטבע</a:t>
                      </a:r>
                      <a:endParaRPr lang="en-IL" sz="2400" b="1" dirty="0">
                        <a:latin typeface="Ploni DL 1.1 AAA" panose="00000500000000000000" pitchFamily="50" charset="-79"/>
                        <a:cs typeface="Ploni DL 1.1 AAA" panose="00000500000000000000" pitchFamily="50" charset="-79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400" b="1" dirty="0">
                          <a:latin typeface="Ploni DL 1.1 AAA" panose="00000500000000000000" pitchFamily="50" charset="-79"/>
                          <a:cs typeface="Ploni DL 1.1 AAA" panose="00000500000000000000" pitchFamily="50" charset="-79"/>
                        </a:rPr>
                        <a:t>25-27</a:t>
                      </a:r>
                      <a:endParaRPr lang="en-IL" sz="2400" b="1" dirty="0">
                        <a:latin typeface="Ploni DL 1.1 AAA" panose="00000500000000000000" pitchFamily="50" charset="-79"/>
                        <a:cs typeface="Ploni DL 1.1 AAA" panose="00000500000000000000" pitchFamily="50" charset="-79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132087"/>
                  </a:ext>
                </a:extLst>
              </a:tr>
              <a:tr h="305111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400" b="1" dirty="0">
                          <a:latin typeface="Ploni DL 1.1 AAA" panose="00000500000000000000" pitchFamily="50" charset="-79"/>
                          <a:cs typeface="Ploni DL 1.1 AAA" panose="00000500000000000000" pitchFamily="50" charset="-79"/>
                        </a:rPr>
                        <a:t>דיון ומסקנות</a:t>
                      </a:r>
                      <a:endParaRPr lang="en-IL" sz="2400" b="1" dirty="0">
                        <a:latin typeface="Ploni DL 1.1 AAA" panose="00000500000000000000" pitchFamily="50" charset="-79"/>
                        <a:cs typeface="Ploni DL 1.1 AAA" panose="00000500000000000000" pitchFamily="50" charset="-79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400" b="1" dirty="0">
                          <a:latin typeface="Ploni DL 1.1 AAA" panose="00000500000000000000" pitchFamily="50" charset="-79"/>
                          <a:cs typeface="Ploni DL 1.1 AAA" panose="00000500000000000000" pitchFamily="50" charset="-79"/>
                        </a:rPr>
                        <a:t>28-30</a:t>
                      </a:r>
                      <a:endParaRPr lang="en-IL" sz="2400" b="1" dirty="0">
                        <a:latin typeface="Ploni DL 1.1 AAA" panose="00000500000000000000" pitchFamily="50" charset="-79"/>
                        <a:cs typeface="Ploni DL 1.1 AAA" panose="00000500000000000000" pitchFamily="50" charset="-79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914386"/>
                  </a:ext>
                </a:extLst>
              </a:tr>
            </a:tbl>
          </a:graphicData>
        </a:graphic>
      </p:graphicFrame>
      <p:sp>
        <p:nvSpPr>
          <p:cNvPr id="3" name="Title 4">
            <a:extLst>
              <a:ext uri="{FF2B5EF4-FFF2-40B4-BE49-F238E27FC236}">
                <a16:creationId xmlns:a16="http://schemas.microsoft.com/office/drawing/2014/main" id="{A1805B87-EC37-8366-370D-D8543FA45AB1}"/>
              </a:ext>
            </a:extLst>
          </p:cNvPr>
          <p:cNvSpPr txBox="1">
            <a:spLocks/>
          </p:cNvSpPr>
          <p:nvPr/>
        </p:nvSpPr>
        <p:spPr>
          <a:xfrm>
            <a:off x="2706069" y="868249"/>
            <a:ext cx="7545371" cy="661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he-IL" sz="4000" dirty="0">
                <a:solidFill>
                  <a:schemeClr val="accent4">
                    <a:lumMod val="50000"/>
                  </a:schemeClr>
                </a:solidFill>
                <a:latin typeface="Ploni DL 1.1 AAA Medium" panose="00000600000000000000" pitchFamily="50" charset="-79"/>
                <a:cs typeface="Ploni DL 1.1 AAA Medium" panose="00000600000000000000" pitchFamily="50" charset="-79"/>
              </a:rPr>
              <a:t>תוכן עניינים</a:t>
            </a:r>
            <a:endParaRPr lang="he-IL" dirty="0">
              <a:solidFill>
                <a:schemeClr val="accent4">
                  <a:lumMod val="50000"/>
                </a:schemeClr>
              </a:solidFill>
              <a:latin typeface="Ploni DL 1.1 AAA Medium" panose="00000600000000000000" pitchFamily="50" charset="-79"/>
              <a:cs typeface="Ploni DL 1.1 AAA Medium" panose="00000600000000000000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1853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8FFD0C2-3663-CEFE-50D2-D8506F7BD679}"/>
              </a:ext>
            </a:extLst>
          </p:cNvPr>
          <p:cNvGrpSpPr/>
          <p:nvPr/>
        </p:nvGrpSpPr>
        <p:grpSpPr>
          <a:xfrm flipH="1">
            <a:off x="0" y="3534120"/>
            <a:ext cx="4236720" cy="3323880"/>
            <a:chOff x="1984671" y="2746480"/>
            <a:chExt cx="4236720" cy="33238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DA5E0F-82DC-EF92-6076-C897793D9778}"/>
                </a:ext>
              </a:extLst>
            </p:cNvPr>
            <p:cNvSpPr/>
            <p:nvPr/>
          </p:nvSpPr>
          <p:spPr>
            <a:xfrm>
              <a:off x="1984671" y="4021506"/>
              <a:ext cx="3779522" cy="163581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70433A-F421-BFC9-CD77-00AEE59673AD}"/>
                </a:ext>
              </a:extLst>
            </p:cNvPr>
            <p:cNvSpPr/>
            <p:nvPr/>
          </p:nvSpPr>
          <p:spPr>
            <a:xfrm>
              <a:off x="5108872" y="2746480"/>
              <a:ext cx="1112519" cy="3323880"/>
            </a:xfrm>
            <a:prstGeom prst="rect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CCC51E9-314C-E23B-F490-E5E45AE61EBB}"/>
              </a:ext>
            </a:extLst>
          </p:cNvPr>
          <p:cNvSpPr/>
          <p:nvPr/>
        </p:nvSpPr>
        <p:spPr>
          <a:xfrm flipH="1">
            <a:off x="8078933" y="1205212"/>
            <a:ext cx="4113066" cy="8572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D2B9C-0708-0011-113F-747093AF4C82}"/>
              </a:ext>
            </a:extLst>
          </p:cNvPr>
          <p:cNvSpPr txBox="1"/>
          <p:nvPr/>
        </p:nvSpPr>
        <p:spPr>
          <a:xfrm>
            <a:off x="3155524" y="1523670"/>
            <a:ext cx="5880952" cy="10776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1" anchor="ctr">
            <a:noAutofit/>
          </a:bodyPr>
          <a:lstStyle>
            <a:defPPr>
              <a:defRPr lang="he-IL"/>
            </a:defPPr>
            <a:lvl1pPr algn="ctr" rtl="1">
              <a:defRPr sz="200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defRPr>
            </a:lvl1pPr>
          </a:lstStyle>
          <a:p>
            <a:pPr rtl="0"/>
            <a:r>
              <a:rPr lang="he-IL" sz="6000" dirty="0">
                <a:solidFill>
                  <a:schemeClr val="accent4">
                    <a:lumMod val="20000"/>
                    <a:lumOff val="80000"/>
                  </a:schemeClr>
                </a:solidFill>
                <a:latin typeface="Ploni DL 1.1 AAA D-Bold" panose="00000700000000000000" pitchFamily="50" charset="-79"/>
                <a:cs typeface="Ploni DL 1.1 AAA D-Bold" panose="00000700000000000000" pitchFamily="50" charset="-79"/>
              </a:rPr>
              <a:t>שאלות?</a:t>
            </a:r>
            <a:endParaRPr lang="en-US" sz="6000" dirty="0">
              <a:solidFill>
                <a:schemeClr val="accent4">
                  <a:lumMod val="20000"/>
                  <a:lumOff val="80000"/>
                </a:schemeClr>
              </a:solidFill>
              <a:latin typeface="Ploni DL 1.1 AAA D-Bold" panose="00000700000000000000" pitchFamily="50" charset="-79"/>
              <a:cs typeface="Ploni DL 1.1 AAA D-Bold" panose="00000700000000000000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85684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8FFD0C2-3663-CEFE-50D2-D8506F7BD679}"/>
              </a:ext>
            </a:extLst>
          </p:cNvPr>
          <p:cNvGrpSpPr/>
          <p:nvPr/>
        </p:nvGrpSpPr>
        <p:grpSpPr>
          <a:xfrm flipH="1">
            <a:off x="214130" y="3541853"/>
            <a:ext cx="3015207" cy="3229064"/>
            <a:chOff x="2702688" y="1395947"/>
            <a:chExt cx="3339295" cy="502773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24BE5E-8A46-2A70-FAC3-E915097E4B08}"/>
                </a:ext>
              </a:extLst>
            </p:cNvPr>
            <p:cNvSpPr/>
            <p:nvPr/>
          </p:nvSpPr>
          <p:spPr>
            <a:xfrm>
              <a:off x="3784921" y="2407263"/>
              <a:ext cx="2164465" cy="401641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DA5E0F-82DC-EF92-6076-C897793D9778}"/>
                </a:ext>
              </a:extLst>
            </p:cNvPr>
            <p:cNvSpPr/>
            <p:nvPr/>
          </p:nvSpPr>
          <p:spPr>
            <a:xfrm>
              <a:off x="4230547" y="4021506"/>
              <a:ext cx="1533645" cy="23383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70433A-F421-BFC9-CD77-00AEE59673AD}"/>
                </a:ext>
              </a:extLst>
            </p:cNvPr>
            <p:cNvSpPr/>
            <p:nvPr/>
          </p:nvSpPr>
          <p:spPr>
            <a:xfrm>
              <a:off x="5162308" y="1395947"/>
              <a:ext cx="879675" cy="467441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A29AEA-F472-C0B3-B532-6C9CCE2BE939}"/>
                </a:ext>
              </a:extLst>
            </p:cNvPr>
            <p:cNvSpPr/>
            <p:nvPr/>
          </p:nvSpPr>
          <p:spPr>
            <a:xfrm>
              <a:off x="2702688" y="2690844"/>
              <a:ext cx="2164465" cy="195639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D67FC1-2345-46E1-6719-8712A3BEB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dirty="0"/>
              <a:t>מקורות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F197C111-55A2-C7BE-A3B5-3A63CFEE3CBE}"/>
              </a:ext>
            </a:extLst>
          </p:cNvPr>
          <p:cNvSpPr txBox="1">
            <a:spLocks/>
          </p:cNvSpPr>
          <p:nvPr/>
        </p:nvSpPr>
        <p:spPr>
          <a:xfrm>
            <a:off x="3026004" y="1506885"/>
            <a:ext cx="8693116" cy="140653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 algn="r" rtl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ssistant" pitchFamily="2" charset="-79"/>
              <a:buChar char="«"/>
            </a:pPr>
            <a:r>
              <a:rPr lang="he-IL" sz="2400" dirty="0">
                <a:latin typeface="Ploni DL 1.1 AAA Light" panose="00000400000000000000" pitchFamily="50" charset="-79"/>
                <a:cs typeface="Ploni DL 1.1 AAA Light" panose="00000400000000000000" pitchFamily="50" charset="-79"/>
              </a:rPr>
              <a:t>[1] תדריך ניסוי </a:t>
            </a:r>
            <a:r>
              <a:rPr lang="en-US" sz="2400" dirty="0">
                <a:latin typeface="Ploni DL 1.1 AAA Light" panose="00000400000000000000" pitchFamily="50" charset="-79"/>
                <a:cs typeface="Ploni DL 1.1 AAA Light" panose="00000400000000000000" pitchFamily="50" charset="-79"/>
              </a:rPr>
              <a:t>X-Ray</a:t>
            </a:r>
            <a:r>
              <a:rPr lang="he-IL" sz="2400" dirty="0">
                <a:latin typeface="Ploni DL 1.1 AAA Light" panose="00000400000000000000" pitchFamily="50" charset="-79"/>
                <a:cs typeface="Ploni DL 1.1 AAA Light" panose="00000400000000000000" pitchFamily="50" charset="-79"/>
              </a:rPr>
              <a:t>, הפקולטה לפיזיקה, הטכניון</a:t>
            </a:r>
          </a:p>
          <a:p>
            <a:pPr marL="266700" indent="-266700" algn="r" rtl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ssistant" pitchFamily="2" charset="-79"/>
              <a:buChar char="«"/>
            </a:pPr>
            <a:r>
              <a:rPr lang="en-US" sz="2400" dirty="0">
                <a:latin typeface="Ploni DL 1.1 AAA Light" panose="00000400000000000000" pitchFamily="50" charset="-79"/>
                <a:cs typeface="Ploni DL 1.1 AAA Light" panose="00000400000000000000" pitchFamily="50" charset="-79"/>
              </a:rPr>
              <a:t>[2]</a:t>
            </a:r>
            <a:r>
              <a:rPr lang="he-IL" sz="2400" dirty="0">
                <a:latin typeface="Ploni DL 1.1 AAA Light" panose="00000400000000000000" pitchFamily="50" charset="-79"/>
                <a:cs typeface="Ploni DL 1.1 AAA Light" panose="00000400000000000000" pitchFamily="50" charset="-79"/>
              </a:rPr>
              <a:t> </a:t>
            </a:r>
            <a:r>
              <a:rPr lang="en-US" sz="2400" dirty="0">
                <a:latin typeface="Ploni DL 1.1 AAA Light" panose="00000400000000000000" pitchFamily="50" charset="-79"/>
                <a:cs typeface="Ploni DL 1.1 AAA Light" panose="00000400000000000000" pitchFamily="50" charset="-79"/>
              </a:rPr>
              <a:t>X-Ray Data Booklet, Lawrence Berkley National Laboratory</a:t>
            </a:r>
            <a:endParaRPr lang="he-IL" sz="2400" dirty="0">
              <a:latin typeface="Ploni DL 1.1 AAA Light" panose="00000400000000000000" pitchFamily="50" charset="-79"/>
              <a:cs typeface="Ploni DL 1.1 AAA Light" panose="00000400000000000000" pitchFamily="50" charset="-79"/>
            </a:endParaRPr>
          </a:p>
          <a:p>
            <a:pPr marL="266700" indent="-266700" algn="r" rtl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ssistant" pitchFamily="2" charset="-79"/>
              <a:buChar char="«"/>
            </a:pPr>
            <a:r>
              <a:rPr lang="he-IL" sz="2400" dirty="0">
                <a:latin typeface="Ploni DL 1.1 AAA Light" panose="00000400000000000000" pitchFamily="50" charset="-79"/>
                <a:cs typeface="Ploni DL 1.1 AAA Light" panose="00000400000000000000" pitchFamily="50" charset="-79"/>
              </a:rPr>
              <a:t>[3] אתר בנק ישראל, מחלקת שטרות ומעות</a:t>
            </a:r>
          </a:p>
        </p:txBody>
      </p:sp>
    </p:spTree>
    <p:extLst>
      <p:ext uri="{BB962C8B-B14F-4D97-AF65-F5344CB8AC3E}">
        <p14:creationId xmlns:p14="http://schemas.microsoft.com/office/powerpoint/2010/main" val="62159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27E995-49DC-674C-9ECF-118C042C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8CB941-6F33-FECA-1968-B10781AE9702}"/>
              </a:ext>
            </a:extLst>
          </p:cNvPr>
          <p:cNvSpPr/>
          <p:nvPr/>
        </p:nvSpPr>
        <p:spPr>
          <a:xfrm>
            <a:off x="5301205" y="0"/>
            <a:ext cx="689079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0EBA9C-0256-884A-A6A0-312A597CE8DE}"/>
              </a:ext>
            </a:extLst>
          </p:cNvPr>
          <p:cNvSpPr txBox="1"/>
          <p:nvPr/>
        </p:nvSpPr>
        <p:spPr>
          <a:xfrm>
            <a:off x="6600921" y="1866289"/>
            <a:ext cx="4153702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1"/>
            <a:r>
              <a:rPr lang="he-IL" sz="8000" b="1" dirty="0">
                <a:solidFill>
                  <a:schemeClr val="bg1"/>
                </a:solidFill>
                <a:latin typeface="Ploni DL 1.1 AAA Black" panose="00000A00000000000000" pitchFamily="50" charset="-79"/>
                <a:cs typeface="Ploni DL 1.1 AAA Black" panose="00000A00000000000000" pitchFamily="50" charset="-79"/>
              </a:rPr>
              <a:t>תודה רבה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4F48C9-5134-CB36-C576-1E8C7D01E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30" b="46511"/>
          <a:stretch/>
        </p:blipFill>
        <p:spPr>
          <a:xfrm>
            <a:off x="0" y="1990846"/>
            <a:ext cx="12192000" cy="167742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6A698E3-60EA-33C5-680C-70C5B01CED65}"/>
              </a:ext>
            </a:extLst>
          </p:cNvPr>
          <p:cNvSpPr/>
          <p:nvPr/>
        </p:nvSpPr>
        <p:spPr>
          <a:xfrm rot="16200000">
            <a:off x="9071708" y="3347900"/>
            <a:ext cx="5916179" cy="1622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4"/>
            </a:solidFill>
          </a:ln>
          <a:effectLst>
            <a:glow rad="127000">
              <a:schemeClr val="accent4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450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0B11E9-FA9C-D78F-9E61-71E637B540ED}"/>
              </a:ext>
            </a:extLst>
          </p:cNvPr>
          <p:cNvSpPr txBox="1"/>
          <p:nvPr/>
        </p:nvSpPr>
        <p:spPr>
          <a:xfrm>
            <a:off x="7163064" y="491223"/>
            <a:ext cx="455605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4000" dirty="0">
                <a:solidFill>
                  <a:schemeClr val="accent1">
                    <a:lumMod val="50000"/>
                  </a:schemeClr>
                </a:solidFill>
                <a:latin typeface="Assistant" pitchFamily="2" charset="-79"/>
                <a:cs typeface="Assistant" pitchFamily="2" charset="-79"/>
              </a:rPr>
              <a:t>דוגמה לשקופית בולטים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FFD0C2-3663-CEFE-50D2-D8506F7BD679}"/>
              </a:ext>
            </a:extLst>
          </p:cNvPr>
          <p:cNvGrpSpPr/>
          <p:nvPr/>
        </p:nvGrpSpPr>
        <p:grpSpPr>
          <a:xfrm flipH="1">
            <a:off x="214131" y="2319892"/>
            <a:ext cx="3339295" cy="4451026"/>
            <a:chOff x="2702688" y="1972652"/>
            <a:chExt cx="3339295" cy="445102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24BE5E-8A46-2A70-FAC3-E915097E4B08}"/>
                </a:ext>
              </a:extLst>
            </p:cNvPr>
            <p:cNvSpPr/>
            <p:nvPr/>
          </p:nvSpPr>
          <p:spPr>
            <a:xfrm>
              <a:off x="3784921" y="2407263"/>
              <a:ext cx="2164465" cy="401641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DA5E0F-82DC-EF92-6076-C897793D9778}"/>
                </a:ext>
              </a:extLst>
            </p:cNvPr>
            <p:cNvSpPr/>
            <p:nvPr/>
          </p:nvSpPr>
          <p:spPr>
            <a:xfrm>
              <a:off x="4230547" y="4021506"/>
              <a:ext cx="1533645" cy="23383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70433A-F421-BFC9-CD77-00AEE59673AD}"/>
                </a:ext>
              </a:extLst>
            </p:cNvPr>
            <p:cNvSpPr/>
            <p:nvPr/>
          </p:nvSpPr>
          <p:spPr>
            <a:xfrm>
              <a:off x="5162308" y="1972652"/>
              <a:ext cx="879675" cy="409770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A29AEA-F472-C0B3-B532-6C9CCE2BE939}"/>
                </a:ext>
              </a:extLst>
            </p:cNvPr>
            <p:cNvSpPr/>
            <p:nvPr/>
          </p:nvSpPr>
          <p:spPr>
            <a:xfrm>
              <a:off x="2702688" y="2690844"/>
              <a:ext cx="2164465" cy="195639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A6C147C-39A5-8CC5-7D16-8C65352CFE67}"/>
              </a:ext>
            </a:extLst>
          </p:cNvPr>
          <p:cNvSpPr txBox="1"/>
          <p:nvPr/>
        </p:nvSpPr>
        <p:spPr>
          <a:xfrm>
            <a:off x="1841189" y="1752487"/>
            <a:ext cx="9877930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66700" indent="-266700" algn="r" rtl="1">
              <a:spcAft>
                <a:spcPts val="1200"/>
              </a:spcAft>
              <a:buClr>
                <a:schemeClr val="accent1"/>
              </a:buClr>
              <a:buFont typeface="Assistant" pitchFamily="2" charset="-79"/>
              <a:buChar char="«"/>
            </a:pPr>
            <a:r>
              <a:rPr lang="he-IL" sz="2400" dirty="0">
                <a:solidFill>
                  <a:schemeClr val="accent1">
                    <a:lumMod val="50000"/>
                  </a:schemeClr>
                </a:solidFill>
                <a:latin typeface="Assistant" pitchFamily="2" charset="-79"/>
                <a:cs typeface="Assistant" pitchFamily="2" charset="-79"/>
              </a:rPr>
              <a:t>בניסוי זה קיבלנו התאמה לינארית בין הערוץ ובין האנרגיה של הפוטון הנפלט מכל חומר.</a:t>
            </a:r>
          </a:p>
          <a:p>
            <a:pPr marL="266700" indent="-266700" algn="r" rtl="1">
              <a:spcAft>
                <a:spcPts val="1200"/>
              </a:spcAft>
              <a:buClr>
                <a:schemeClr val="accent1"/>
              </a:buClr>
              <a:buFont typeface="Assistant" pitchFamily="2" charset="-79"/>
              <a:buChar char="«"/>
            </a:pPr>
            <a:r>
              <a:rPr lang="he-IL" sz="2400" dirty="0">
                <a:solidFill>
                  <a:schemeClr val="accent1">
                    <a:lumMod val="50000"/>
                  </a:schemeClr>
                </a:solidFill>
                <a:latin typeface="Assistant" pitchFamily="2" charset="-79"/>
                <a:cs typeface="Assistant" pitchFamily="2" charset="-79"/>
              </a:rPr>
              <a:t>ההתאמה התקבלה בצורה טובה מאוד, עם טיב של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ssistant" pitchFamily="2" charset="-79"/>
                <a:cs typeface="Assistant" pitchFamily="2" charset="-79"/>
              </a:rPr>
              <a:t>R</a:t>
            </a:r>
            <a:r>
              <a:rPr lang="he-IL" sz="2400" dirty="0">
                <a:solidFill>
                  <a:schemeClr val="accent1">
                    <a:lumMod val="50000"/>
                  </a:schemeClr>
                </a:solidFill>
                <a:latin typeface="Assistant" pitchFamily="2" charset="-79"/>
                <a:cs typeface="Assistant" pitchFamily="2" charset="-79"/>
              </a:rPr>
              <a:t> 2 = 0.999976.</a:t>
            </a:r>
          </a:p>
          <a:p>
            <a:pPr marL="266700" indent="-266700" algn="r" rtl="1">
              <a:spcAft>
                <a:spcPts val="1200"/>
              </a:spcAft>
              <a:buClr>
                <a:schemeClr val="accent1"/>
              </a:buClr>
              <a:buFont typeface="Assistant" pitchFamily="2" charset="-79"/>
              <a:buChar char="«"/>
            </a:pPr>
            <a:r>
              <a:rPr lang="he-IL" sz="2400" dirty="0">
                <a:solidFill>
                  <a:schemeClr val="accent1">
                    <a:lumMod val="50000"/>
                  </a:schemeClr>
                </a:solidFill>
                <a:latin typeface="Assistant" pitchFamily="2" charset="-79"/>
                <a:cs typeface="Assistant" pitchFamily="2" charset="-79"/>
              </a:rPr>
              <a:t>ניתן לראות כי לאחר הכיול ניתן היה לבצע מדידות </a:t>
            </a:r>
            <a:r>
              <a:rPr lang="he-IL" sz="2400" dirty="0" err="1">
                <a:solidFill>
                  <a:schemeClr val="accent1">
                    <a:lumMod val="50000"/>
                  </a:schemeClr>
                </a:solidFill>
                <a:latin typeface="Assistant" pitchFamily="2" charset="-79"/>
                <a:cs typeface="Assistant" pitchFamily="2" charset="-79"/>
              </a:rPr>
              <a:t>ספקטרוסקופיות</a:t>
            </a:r>
            <a:r>
              <a:rPr lang="he-IL" sz="2400" dirty="0">
                <a:solidFill>
                  <a:schemeClr val="accent1">
                    <a:lumMod val="50000"/>
                  </a:schemeClr>
                </a:solidFill>
                <a:latin typeface="Assistant" pitchFamily="2" charset="-79"/>
                <a:cs typeface="Assistant" pitchFamily="2" charset="-79"/>
              </a:rPr>
              <a:t> של חומרים נוספים.</a:t>
            </a:r>
          </a:p>
          <a:p>
            <a:pPr marL="266700" indent="-266700" algn="r" rtl="1">
              <a:spcAft>
                <a:spcPts val="1200"/>
              </a:spcAft>
              <a:buClr>
                <a:schemeClr val="accent1"/>
              </a:buClr>
              <a:buFont typeface="Assistant" pitchFamily="2" charset="-79"/>
              <a:buChar char="«"/>
            </a:pPr>
            <a:r>
              <a:rPr lang="he-IL" sz="2400" dirty="0">
                <a:solidFill>
                  <a:schemeClr val="accent1">
                    <a:lumMod val="50000"/>
                  </a:schemeClr>
                </a:solidFill>
                <a:latin typeface="Assistant" pitchFamily="2" charset="-79"/>
                <a:cs typeface="Assistant" pitchFamily="2" charset="-79"/>
              </a:rPr>
              <a:t>גורם מרכזי לשגיאה אפשרית הוא רזולוציית המדידה.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30D713-D5E7-948A-48B5-DA9BA4940CF6}"/>
              </a:ext>
            </a:extLst>
          </p:cNvPr>
          <p:cNvSpPr/>
          <p:nvPr/>
        </p:nvSpPr>
        <p:spPr>
          <a:xfrm>
            <a:off x="-243266" y="6448020"/>
            <a:ext cx="2268833" cy="1622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4"/>
            </a:solidFill>
          </a:ln>
          <a:effectLst>
            <a:glow rad="127000">
              <a:schemeClr val="accent4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C61F53-17E3-B290-6111-9F2255CA641B}"/>
              </a:ext>
            </a:extLst>
          </p:cNvPr>
          <p:cNvCxnSpPr>
            <a:cxnSpLocks/>
          </p:cNvCxnSpPr>
          <p:nvPr/>
        </p:nvCxnSpPr>
        <p:spPr>
          <a:xfrm>
            <a:off x="8090704" y="1199109"/>
            <a:ext cx="4101296" cy="0"/>
          </a:xfrm>
          <a:prstGeom prst="line">
            <a:avLst/>
          </a:prstGeom>
          <a:ln w="28575" cap="rnd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5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udio waveform abstract on neon colors">
            <a:extLst>
              <a:ext uri="{FF2B5EF4-FFF2-40B4-BE49-F238E27FC236}">
                <a16:creationId xmlns:a16="http://schemas.microsoft.com/office/drawing/2014/main" id="{208E87A4-2ACF-A288-0D5C-F9ABE3772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6" y="325875"/>
            <a:ext cx="8182177" cy="545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12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C058A0-9F07-93A2-995F-A0EEC47DE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B11E9-FA9C-D78F-9E61-71E637B540ED}"/>
              </a:ext>
            </a:extLst>
          </p:cNvPr>
          <p:cNvSpPr txBox="1"/>
          <p:nvPr/>
        </p:nvSpPr>
        <p:spPr>
          <a:xfrm>
            <a:off x="4536919" y="1058383"/>
            <a:ext cx="3118162" cy="830997"/>
          </a:xfrm>
          <a:prstGeom prst="rect">
            <a:avLst/>
          </a:prstGeom>
          <a:noFill/>
          <a:effectLst/>
        </p:spPr>
        <p:txBody>
          <a:bodyPr wrap="non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סמינר </a:t>
            </a:r>
            <a:r>
              <a:rPr lang="en-US" sz="48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X-Ray</a:t>
            </a:r>
            <a:endParaRPr lang="he-IL" sz="4800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D01405-CE46-8517-5787-78646E25B835}"/>
              </a:ext>
            </a:extLst>
          </p:cNvPr>
          <p:cNvSpPr txBox="1"/>
          <p:nvPr/>
        </p:nvSpPr>
        <p:spPr>
          <a:xfrm>
            <a:off x="4193876" y="2737881"/>
            <a:ext cx="3804247" cy="193899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1"/>
            <a:r>
              <a:rPr lang="he-IL" sz="24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מעבדה לפיזיקה 4מח' 114037</a:t>
            </a:r>
          </a:p>
          <a:p>
            <a:pPr algn="ctr" rtl="1"/>
            <a:r>
              <a:rPr lang="he-IL" sz="24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מספר קבוצה: 12</a:t>
            </a:r>
          </a:p>
          <a:p>
            <a:pPr algn="ctr" rtl="1"/>
            <a:r>
              <a:rPr lang="he-IL" sz="24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מדריך: איגור </a:t>
            </a:r>
            <a:r>
              <a:rPr lang="he-IL" sz="2400" dirty="0" err="1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גיטלמן</a:t>
            </a:r>
            <a:endParaRPr lang="he-IL" sz="2400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  <a:p>
            <a:pPr algn="ctr" rtl="1"/>
            <a:endParaRPr lang="he-IL" sz="2400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  <a:p>
            <a:pPr algn="ctr" rtl="1"/>
            <a:r>
              <a:rPr lang="he-IL" sz="24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מגיש: גל גרנות, ת.ז. 315681593</a:t>
            </a:r>
          </a:p>
        </p:txBody>
      </p:sp>
    </p:spTree>
    <p:extLst>
      <p:ext uri="{BB962C8B-B14F-4D97-AF65-F5344CB8AC3E}">
        <p14:creationId xmlns:p14="http://schemas.microsoft.com/office/powerpoint/2010/main" val="1483606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FD4028-7489-A16B-14B0-F7D3E7EA3275}"/>
              </a:ext>
            </a:extLst>
          </p:cNvPr>
          <p:cNvSpPr/>
          <p:nvPr/>
        </p:nvSpPr>
        <p:spPr>
          <a:xfrm flipH="1">
            <a:off x="5959459" y="1348145"/>
            <a:ext cx="6232540" cy="2522812"/>
          </a:xfrm>
          <a:prstGeom prst="rect">
            <a:avLst/>
          </a:prstGeom>
          <a:solidFill>
            <a:srgbClr val="FBE3D6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032" name="Picture 8" descr="The mechanism of characteristic X-ray generation. | Download Scientific  Diagram">
            <a:extLst>
              <a:ext uri="{FF2B5EF4-FFF2-40B4-BE49-F238E27FC236}">
                <a16:creationId xmlns:a16="http://schemas.microsoft.com/office/drawing/2014/main" id="{93FCD3FB-37EA-3C9D-A34E-A15970696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17"/>
          <a:stretch/>
        </p:blipFill>
        <p:spPr bwMode="auto">
          <a:xfrm>
            <a:off x="345560" y="2097840"/>
            <a:ext cx="5477084" cy="427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The mechanism of characteristic X-ray generation. | Download Scientific  Diagram">
            <a:extLst>
              <a:ext uri="{FF2B5EF4-FFF2-40B4-BE49-F238E27FC236}">
                <a16:creationId xmlns:a16="http://schemas.microsoft.com/office/drawing/2014/main" id="{418D0FB7-BDF8-2D86-E674-5E1429961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3" t="26416"/>
          <a:stretch/>
        </p:blipFill>
        <p:spPr bwMode="auto">
          <a:xfrm>
            <a:off x="5959459" y="3777927"/>
            <a:ext cx="2902228" cy="292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9FC668-5F92-E77A-3288-DDB958CC2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sz="4000" dirty="0"/>
              <a:t>ינון בקרינת אלקטרונים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8F12D7D-DE4C-E9C2-8157-BCE0D9613874}"/>
                  </a:ext>
                </a:extLst>
              </p:cNvPr>
              <p:cNvSpPr>
                <a:spLocks noGrp="1"/>
              </p:cNvSpPr>
              <p:nvPr>
                <p:ph type="body" sz="quarter" idx="20"/>
              </p:nvPr>
            </p:nvSpPr>
            <p:spPr>
              <a:xfrm>
                <a:off x="6313999" y="1506885"/>
                <a:ext cx="5405120" cy="2442720"/>
              </a:xfrm>
              <a:noFill/>
            </p:spPr>
            <p:txBody>
              <a:bodyPr wrap="square">
                <a:spAutoFit/>
              </a:bodyPr>
              <a:lstStyle/>
              <a:p>
                <a:pPr marL="266700" marR="0" lvl="0" indent="-26670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156082"/>
                  </a:buClr>
                  <a:buSzTx/>
                  <a:buFont typeface="Assistant" pitchFamily="2" charset="-79"/>
                  <a:buChar char="«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ssistant" pitchFamily="2" charset="-79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ssistant" pitchFamily="2" charset="-79"/>
                          </a:rPr>
                          <m:t>𝐸</m:t>
                        </m:r>
                      </m:e>
                      <m:sub>
                        <m:sSubSup>
                          <m:sSubSup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ssistant" pitchFamily="2" charset="-79"/>
                              </a:rPr>
                            </m:ctrlPr>
                          </m:sSubSup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ssistant" pitchFamily="2" charset="-79"/>
                              </a:rPr>
                              <m:t>𝑒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ssistant" pitchFamily="2" charset="-79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ssistant" pitchFamily="2" charset="-79"/>
                              </a:rPr>
                              <m:t>−</m:t>
                            </m:r>
                          </m:sup>
                        </m:sSubSup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ssistant" pitchFamily="2" charset="-79"/>
                      </a:rPr>
                      <m:t>&lt;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ssistant" pitchFamily="2" charset="-79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ssistant" pitchFamily="2" charset="-79"/>
                          </a:rPr>
                          <m:t>𝐸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ssistant" pitchFamily="2" charset="-79"/>
                          </a:rPr>
                          <m:t>𝑖𝑜𝑛</m:t>
                        </m:r>
                      </m:sub>
                    </m:sSub>
                  </m:oMath>
                </a14:m>
                <a:r>
                  <a:rPr kumimoji="0" lang="he-IL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loni DL 1.1 AAA Light" panose="00000400000000000000" pitchFamily="50" charset="-79"/>
                    <a:cs typeface="Ploni DL 1.1 AAA Light" panose="00000400000000000000" pitchFamily="50" charset="-79"/>
                  </a:rPr>
                  <a:t> – קרינת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loni DL 1.1 AAA Light" panose="00000400000000000000" pitchFamily="50" charset="-79"/>
                    <a:cs typeface="Ploni DL 1.1 AAA Light" panose="00000400000000000000" pitchFamily="50" charset="-79"/>
                  </a:rPr>
                  <a:t>bremsstrahlung</a:t>
                </a:r>
                <a:r>
                  <a:rPr kumimoji="0" lang="he-IL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loni DL 1.1 AAA Light" panose="00000400000000000000" pitchFamily="50" charset="-79"/>
                    <a:cs typeface="Ploni DL 1.1 AAA Light" panose="00000400000000000000" pitchFamily="50" charset="-79"/>
                  </a:rPr>
                  <a:t> ״האטה״ רציפה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loni DL 1.1 AAA Light" panose="00000400000000000000" pitchFamily="50" charset="-79"/>
                  <a:cs typeface="Ploni DL 1.1 AAA Light" panose="00000400000000000000" pitchFamily="50" charset="-79"/>
                </a:endParaRPr>
              </a:p>
              <a:p>
                <a:pPr marL="266700" marR="0" lvl="0" indent="-26670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56082"/>
                  </a:buClr>
                  <a:buSzTx/>
                  <a:buFont typeface="Assistant" pitchFamily="2" charset="-79"/>
                  <a:buChar char="«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ssistant" pitchFamily="2" charset="-79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ssistant" pitchFamily="2" charset="-79"/>
                          </a:rPr>
                          <m:t>𝐸</m:t>
                        </m:r>
                      </m:e>
                      <m:sub>
                        <m:sSubSup>
                          <m:sSubSup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ssistant" pitchFamily="2" charset="-79"/>
                              </a:rPr>
                            </m:ctrlPr>
                          </m:sSubSup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ssistant" pitchFamily="2" charset="-79"/>
                              </a:rPr>
                              <m:t>𝑒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ssistant" pitchFamily="2" charset="-79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ssistant" pitchFamily="2" charset="-79"/>
                              </a:rPr>
                              <m:t>−</m:t>
                            </m:r>
                          </m:sup>
                        </m:sSubSup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ssistant" pitchFamily="2" charset="-79"/>
                      </a:rPr>
                      <m:t>&gt;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ssistant" pitchFamily="2" charset="-79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ssistant" pitchFamily="2" charset="-79"/>
                          </a:rPr>
                          <m:t>𝐸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ssistant" pitchFamily="2" charset="-79"/>
                          </a:rPr>
                          <m:t>𝑖𝑜𝑛</m:t>
                        </m:r>
                      </m:sub>
                    </m:sSub>
                  </m:oMath>
                </a14:m>
                <a:r>
                  <a:rPr kumimoji="0" lang="he-IL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loni DL 1.1 AAA Light" panose="00000400000000000000" pitchFamily="50" charset="-79"/>
                    <a:cs typeface="Ploni DL 1.1 AAA Light" panose="00000400000000000000" pitchFamily="50" charset="-79"/>
                  </a:rPr>
                  <a:t> – קרינת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loni DL 1.1 AAA Light" panose="00000400000000000000" pitchFamily="50" charset="-79"/>
                    <a:cs typeface="Ploni DL 1.1 AAA Light" panose="00000400000000000000" pitchFamily="50" charset="-79"/>
                  </a:rPr>
                  <a:t>X-Ray</a:t>
                </a:r>
                <a:r>
                  <a:rPr kumimoji="0" lang="he-IL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loni DL 1.1 AAA Light" panose="00000400000000000000" pitchFamily="50" charset="-79"/>
                    <a:cs typeface="Ploni DL 1.1 AAA Light" panose="00000400000000000000" pitchFamily="50" charset="-79"/>
                  </a:rPr>
                  <a:t> בדידה, ע״פ האפקט הפוטואלקטרי: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15608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𝐸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𝛾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ssistant" pitchFamily="2" charset="-79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ssistant" pitchFamily="2" charset="-79"/>
                        </a:rPr>
                        <m:t>h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𝜈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𝛾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ssistant" pitchFamily="2" charset="-79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𝐸</m:t>
                          </m:r>
                        </m:e>
                        <m:sub>
                          <m:sSubSup>
                            <m:sSubSup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</m:ctrlPr>
                            </m:sSubSup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−</m:t>
                              </m:r>
                            </m:sup>
                          </m:sSubSup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ssistant" pitchFamily="2" charset="-79"/>
                        </a:rPr>
                        <m:t>−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𝐸</m:t>
                          </m:r>
                        </m:e>
                        <m:sub>
                          <m:sSubSup>
                            <m:sSubSup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</m:ctrlPr>
                            </m:sSubSup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−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kumimoji="0" lang="he-IL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loni DL 1.1 AAA Light" panose="00000400000000000000" pitchFamily="50" charset="-79"/>
                  <a:cs typeface="Ploni DL 1.1 AAA Light" panose="00000400000000000000" pitchFamily="50" charset="-79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8F12D7D-DE4C-E9C2-8157-BCE0D96138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0"/>
              </p:nvPr>
            </p:nvSpPr>
            <p:spPr>
              <a:xfrm>
                <a:off x="6313999" y="1506885"/>
                <a:ext cx="5405120" cy="2442720"/>
              </a:xfrm>
              <a:blipFill>
                <a:blip r:embed="rId4"/>
                <a:stretch>
                  <a:fillRect t="-2993" r="-214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609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7DF72B54-3099-57FA-5642-338CB6E8F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20" y="1676741"/>
            <a:ext cx="5831840" cy="52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4D6BA6-B3D6-49EF-D070-AB6D60A5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sz="4000" dirty="0"/>
              <a:t>ספקטרום </a:t>
            </a:r>
            <a:r>
              <a:rPr lang="en-US" sz="4000" dirty="0"/>
              <a:t>X-Ray</a:t>
            </a:r>
            <a:endParaRPr lang="he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80428-A66E-A592-C69B-6244FD0EF6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43305" y="1506885"/>
            <a:ext cx="6875814" cy="920252"/>
          </a:xfrm>
          <a:noFill/>
        </p:spPr>
        <p:txBody>
          <a:bodyPr wrap="square">
            <a:spAutoFit/>
          </a:bodyPr>
          <a:lstStyle/>
          <a:p>
            <a:pPr marL="266700" indent="-266700" algn="r" defTabSz="914400" rtl="1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ssistant" pitchFamily="2" charset="-79"/>
              <a:buChar char="«"/>
            </a:pPr>
            <a:r>
              <a:rPr lang="he-IL" sz="2400" dirty="0">
                <a:latin typeface="Ploni DL 1.1 AAA Light" panose="00000400000000000000" pitchFamily="50" charset="-79"/>
                <a:cs typeface="Ploni DL 1.1 AAA Light" panose="00000400000000000000" pitchFamily="50" charset="-79"/>
              </a:rPr>
              <a:t>כל קו ספקטרלי מתאים למעבר מאורביטל גבוה לנמוך</a:t>
            </a:r>
          </a:p>
          <a:p>
            <a:pPr marL="266700" indent="-266700" algn="r" defTabSz="914400" rtl="1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ssistant" pitchFamily="2" charset="-79"/>
              <a:buChar char="«"/>
            </a:pPr>
            <a:r>
              <a:rPr lang="he-IL" sz="2400" dirty="0">
                <a:latin typeface="Ploni DL 1.1 AAA Light" panose="00000400000000000000" pitchFamily="50" charset="-79"/>
                <a:cs typeface="Ploni DL 1.1 AAA Light" panose="00000400000000000000" pitchFamily="50" charset="-79"/>
              </a:rPr>
              <a:t>אופייני לחומר הנחקר בלבד ולא לקרינה</a:t>
            </a:r>
          </a:p>
        </p:txBody>
      </p:sp>
    </p:spTree>
    <p:extLst>
      <p:ext uri="{BB962C8B-B14F-4D97-AF65-F5344CB8AC3E}">
        <p14:creationId xmlns:p14="http://schemas.microsoft.com/office/powerpoint/2010/main" val="7178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The mechanism of characteristic X-ray generation. | Download Scientific  Diagram">
            <a:extLst>
              <a:ext uri="{FF2B5EF4-FFF2-40B4-BE49-F238E27FC236}">
                <a16:creationId xmlns:a16="http://schemas.microsoft.com/office/drawing/2014/main" id="{D84016BB-CE7B-C68B-B565-B7E90387D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98" y="2244929"/>
            <a:ext cx="8042301" cy="399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37E618D6-875F-EBD5-8597-C6135502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sz="4000" dirty="0" err="1">
                <a:solidFill>
                  <a:schemeClr val="accent4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rPr>
              <a:t>פלורסנסציית</a:t>
            </a:r>
            <a:r>
              <a:rPr lang="he-IL" sz="4000" dirty="0">
                <a:solidFill>
                  <a:schemeClr val="accent4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rPr>
              <a:t> קרינת </a:t>
            </a:r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rPr>
              <a:t>X-Ray</a:t>
            </a:r>
            <a:r>
              <a:rPr lang="he-IL" sz="4000" dirty="0">
                <a:solidFill>
                  <a:schemeClr val="accent4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rPr>
              <a:t> (</a:t>
            </a:r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rPr>
              <a:t>XRF</a:t>
            </a:r>
            <a:r>
              <a:rPr lang="he-IL" sz="4000" dirty="0">
                <a:solidFill>
                  <a:schemeClr val="accent4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rPr>
              <a:t>)</a:t>
            </a:r>
            <a:endParaRPr lang="he-IL" dirty="0">
              <a:latin typeface="Ploni DL 1.1 AAA" panose="00000500000000000000" pitchFamily="50" charset="-79"/>
              <a:cs typeface="Ploni DL 1.1 AAA" panose="00000500000000000000" pitchFamily="50" charset="-79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DF48747-8F5E-3BED-A10B-85C75BD4B14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96580" y="1506885"/>
            <a:ext cx="5922539" cy="920252"/>
          </a:xfrm>
          <a:noFill/>
        </p:spPr>
        <p:txBody>
          <a:bodyPr wrap="square">
            <a:spAutoFit/>
          </a:bodyPr>
          <a:lstStyle/>
          <a:p>
            <a:pPr marL="266700" indent="-266700" algn="r" defTabSz="914400" rtl="1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ssistant" pitchFamily="2" charset="-79"/>
              <a:buChar char="«"/>
            </a:pPr>
            <a:r>
              <a:rPr lang="he-IL" sz="2400" dirty="0">
                <a:latin typeface="Ploni DL 1.1 AAA Light" panose="00000400000000000000" pitchFamily="50" charset="-79"/>
                <a:cs typeface="Ploni DL 1.1 AAA Light" panose="00000400000000000000" pitchFamily="50" charset="-79"/>
              </a:rPr>
              <a:t>שימוש בקרינת פוטונים במקום אלקטרונים</a:t>
            </a:r>
          </a:p>
          <a:p>
            <a:pPr marL="266700" indent="-266700" algn="r" defTabSz="914400" rtl="1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ssistant" pitchFamily="2" charset="-79"/>
              <a:buChar char="«"/>
            </a:pPr>
            <a:r>
              <a:rPr lang="he-IL" sz="2400" dirty="0">
                <a:latin typeface="Ploni DL 1.1 AAA Light" panose="00000400000000000000" pitchFamily="50" charset="-79"/>
                <a:cs typeface="Ploni DL 1.1 AAA Light" panose="00000400000000000000" pitchFamily="50" charset="-79"/>
              </a:rPr>
              <a:t>ללא האטה – קבלת ספקטרום בדיד בלבד</a:t>
            </a:r>
          </a:p>
        </p:txBody>
      </p:sp>
    </p:spTree>
    <p:extLst>
      <p:ext uri="{BB962C8B-B14F-4D97-AF65-F5344CB8AC3E}">
        <p14:creationId xmlns:p14="http://schemas.microsoft.com/office/powerpoint/2010/main" val="331900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D22F81-BB50-09AD-2BAC-BA5432432650}"/>
              </a:ext>
            </a:extLst>
          </p:cNvPr>
          <p:cNvSpPr/>
          <p:nvPr/>
        </p:nvSpPr>
        <p:spPr>
          <a:xfrm rot="5400000" flipH="1">
            <a:off x="-900282" y="4343694"/>
            <a:ext cx="2982722" cy="1541085"/>
          </a:xfrm>
          <a:prstGeom prst="rect">
            <a:avLst/>
          </a:prstGeom>
          <a:solidFill>
            <a:srgbClr val="46B1E1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094D18-A879-F031-3467-10D8EAE26A7C}"/>
              </a:ext>
            </a:extLst>
          </p:cNvPr>
          <p:cNvSpPr/>
          <p:nvPr/>
        </p:nvSpPr>
        <p:spPr>
          <a:xfrm flipH="1">
            <a:off x="451413" y="4430863"/>
            <a:ext cx="6417928" cy="1541085"/>
          </a:xfrm>
          <a:prstGeom prst="rect">
            <a:avLst/>
          </a:prstGeom>
          <a:solidFill>
            <a:srgbClr val="46B1E1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4BB82-12AB-5ED3-0493-4EC34A0BE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813">
                        <a14:foregroundMark x1="16188" y1="71583" x2="16375" y2="65250"/>
                        <a14:foregroundMark x1="16375" y1="65250" x2="19063" y2="61083"/>
                        <a14:foregroundMark x1="50438" y1="31583" x2="45500" y2="34667"/>
                        <a14:foregroundMark x1="88938" y1="23583" x2="73313" y2="25167"/>
                        <a14:foregroundMark x1="89875" y1="24917" x2="89250" y2="63417"/>
                        <a14:foregroundMark x1="89313" y1="66250" x2="88938" y2="86833"/>
                        <a14:foregroundMark x1="90063" y1="55917" x2="90063" y2="55917"/>
                        <a14:foregroundMark x1="54250" y1="26000" x2="54250" y2="26000"/>
                        <a14:foregroundMark x1="55437" y1="26583" x2="55437" y2="26583"/>
                        <a14:foregroundMark x1="57188" y1="25917" x2="57188" y2="25917"/>
                        <a14:foregroundMark x1="51770" y1="26173" x2="50063" y2="27083"/>
                        <a14:foregroundMark x1="52250" y1="25917" x2="51808" y2="26153"/>
                        <a14:foregroundMark x1="74813" y1="24250" x2="55313" y2="26500"/>
                        <a14:foregroundMark x1="66875" y1="24667" x2="57500" y2="26250"/>
                        <a14:foregroundMark x1="45125" y1="26583" x2="41750" y2="26500"/>
                        <a14:foregroundMark x1="48938" y1="26250" x2="43875" y2="27583"/>
                        <a14:foregroundMark x1="32188" y1="27917" x2="31000" y2="28000"/>
                        <a14:foregroundMark x1="14788" y1="50500" x2="14625" y2="58833"/>
                        <a14:foregroundMark x1="15000" y1="39667" x2="14799" y2="49917"/>
                        <a14:foregroundMark x1="68313" y1="84000" x2="52688" y2="81250"/>
                        <a14:foregroundMark x1="58562" y1="82667" x2="58562" y2="82667"/>
                        <a14:foregroundMark x1="58688" y1="83083" x2="58688" y2="83083"/>
                        <a14:foregroundMark x1="56750" y1="83000" x2="56750" y2="83000"/>
                        <a14:foregroundMark x1="52188" y1="82083" x2="52188" y2="82083"/>
                        <a14:foregroundMark x1="90563" y1="27583" x2="90563" y2="27583"/>
                        <a14:foregroundMark x1="90313" y1="25250" x2="90313" y2="25667"/>
                        <a14:foregroundMark x1="14375" y1="45083" x2="14375" y2="45083"/>
                        <a14:foregroundMark x1="14938" y1="29917" x2="14938" y2="29917"/>
                        <a14:foregroundMark x1="14938" y1="30250" x2="14938" y2="30250"/>
                        <a14:foregroundMark x1="14625" y1="32917" x2="14625" y2="32917"/>
                        <a14:foregroundMark x1="15687" y1="28417" x2="15687" y2="28417"/>
                        <a14:foregroundMark x1="15063" y1="28667" x2="15063" y2="28667"/>
                        <a14:foregroundMark x1="14938" y1="57334" x2="14938" y2="63833"/>
                        <a14:foregroundMark x1="14938" y1="50500" x2="14938" y2="56425"/>
                        <a14:foregroundMark x1="14938" y1="29167" x2="14938" y2="50371"/>
                        <a14:foregroundMark x1="17750" y1="76917" x2="12937" y2="72917"/>
                        <a14:foregroundMark x1="13450" y1="62093" x2="13501" y2="61026"/>
                        <a14:foregroundMark x1="13384" y1="63500" x2="13409" y2="62966"/>
                        <a14:foregroundMark x1="12937" y1="72917" x2="13384" y2="63500"/>
                        <a14:foregroundMark x1="90000" y1="22917" x2="90813" y2="26000"/>
                        <a14:foregroundMark x1="14625" y1="52484" x2="14625" y2="61417"/>
                        <a14:foregroundMark x1="14625" y1="32667" x2="14625" y2="49917"/>
                        <a14:foregroundMark x1="55063" y1="82667" x2="55063" y2="82667"/>
                        <a14:foregroundMark x1="14125" y1="53750" x2="14125" y2="53750"/>
                        <a14:foregroundMark x1="14188" y1="51417" x2="14188" y2="51417"/>
                        <a14:foregroundMark x1="14000" y1="57083" x2="14000" y2="57083"/>
                        <a14:foregroundMark x1="14063" y1="56167" x2="14063" y2="56167"/>
                        <a14:foregroundMark x1="14000" y1="55333" x2="14000" y2="55333"/>
                        <a14:foregroundMark x1="13938" y1="59000" x2="13938" y2="59000"/>
                        <a14:foregroundMark x1="13875" y1="58167" x2="13875" y2="58167"/>
                        <a14:backgroundMark x1="51125" y1="24667" x2="46000" y2="24250"/>
                        <a14:backgroundMark x1="75875" y1="22583" x2="75875" y2="22583"/>
                        <a14:backgroundMark x1="41125" y1="25583" x2="41125" y2="25583"/>
                        <a14:backgroundMark x1="45000" y1="24167" x2="45000" y2="24167"/>
                        <a14:backgroundMark x1="43813" y1="24000" x2="43813" y2="24000"/>
                        <a14:backgroundMark x1="45750" y1="24667" x2="43813" y2="24500"/>
                        <a14:backgroundMark x1="12125" y1="40417" x2="11625" y2="45500"/>
                        <a14:backgroundMark x1="67938" y1="22667" x2="74688" y2="21417"/>
                        <a14:backgroundMark x1="13688" y1="50500" x2="13688" y2="50500"/>
                        <a14:backgroundMark x1="13688" y1="49917" x2="13688" y2="49917"/>
                        <a14:backgroundMark x1="12849" y1="55333" x2="12750" y2="56000"/>
                        <a14:backgroundMark x1="13083" y1="53750" x2="12849" y2="55333"/>
                        <a14:backgroundMark x1="13429" y1="51417" x2="13083" y2="53750"/>
                        <a14:backgroundMark x1="13688" y1="49667" x2="13429" y2="51417"/>
                        <a14:backgroundMark x1="13471" y1="59000" x2="13313" y2="61000"/>
                        <a14:backgroundMark x1="13537" y1="58167" x2="13471" y2="59000"/>
                        <a14:backgroundMark x1="13622" y1="57083" x2="13537" y2="58167"/>
                        <a14:backgroundMark x1="13688" y1="56250" x2="13622" y2="57083"/>
                        <a14:backgroundMark x1="12644" y1="57083" x2="12500" y2="55833"/>
                        <a14:backgroundMark x1="12769" y1="58167" x2="12644" y2="57083"/>
                        <a14:backgroundMark x1="12865" y1="59000" x2="12769" y2="58167"/>
                        <a14:backgroundMark x1="13250" y1="62333" x2="12865" y2="59000"/>
                        <a14:backgroundMark x1="13063" y1="63333" x2="13063" y2="60917"/>
                        <a14:backgroundMark x1="13250" y1="62917" x2="13375" y2="61000"/>
                        <a14:backgroundMark x1="13313" y1="63333" x2="13313" y2="63333"/>
                        <a14:backgroundMark x1="13313" y1="63500" x2="13313" y2="63500"/>
                        <a14:backgroundMark x1="31563" y1="25500" x2="31563" y2="25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44" y="1583491"/>
            <a:ext cx="7592992" cy="5694745"/>
          </a:xfrm>
          <a:prstGeom prst="rect">
            <a:avLst/>
          </a:prstGeom>
          <a:effectLst>
            <a:softEdge rad="12700"/>
          </a:effectLst>
          <a:scene3d>
            <a:camera prst="perspectiveRight" fov="4800000">
              <a:rot lat="0" lon="20099999" rev="120000"/>
            </a:camera>
            <a:lightRig rig="threePt" dir="t"/>
          </a:scene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889344F-935D-C21B-B0A8-771C051EA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sz="4000" dirty="0"/>
              <a:t>מטרות הניסוי</a:t>
            </a:r>
            <a:endParaRPr lang="he-IL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72A54-9CF5-FE21-759B-434AEFA818B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01440" y="1506885"/>
            <a:ext cx="7817679" cy="920252"/>
          </a:xfrm>
          <a:noFill/>
        </p:spPr>
        <p:txBody>
          <a:bodyPr wrap="square">
            <a:spAutoFit/>
          </a:bodyPr>
          <a:lstStyle/>
          <a:p>
            <a:pPr marL="266700" indent="-266700" algn="r" rtl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ssistant" pitchFamily="2" charset="-79"/>
              <a:buChar char="«"/>
            </a:pPr>
            <a:r>
              <a:rPr lang="he-IL" sz="2400" dirty="0">
                <a:latin typeface="Ploni DL 1.1 AAA Light" panose="00000400000000000000" pitchFamily="50" charset="-79"/>
                <a:cs typeface="Ploni DL 1.1 AAA Light" panose="00000400000000000000" pitchFamily="50" charset="-79"/>
              </a:rPr>
              <a:t>מדידת ספקטרום ה-</a:t>
            </a:r>
            <a:r>
              <a:rPr lang="en-US" sz="2400" dirty="0">
                <a:latin typeface="Ploni DL 1.1 AAA Light" panose="00000400000000000000" pitchFamily="50" charset="-79"/>
                <a:cs typeface="Ploni DL 1.1 AAA Light" panose="00000400000000000000" pitchFamily="50" charset="-79"/>
              </a:rPr>
              <a:t>X-Ray</a:t>
            </a:r>
            <a:r>
              <a:rPr lang="he-IL" sz="2400" dirty="0">
                <a:latin typeface="Ploni DL 1.1 AAA Light" panose="00000400000000000000" pitchFamily="50" charset="-79"/>
                <a:cs typeface="Ploni DL 1.1 AAA Light" panose="00000400000000000000" pitchFamily="50" charset="-79"/>
              </a:rPr>
              <a:t> האופייני של </a:t>
            </a:r>
            <a:r>
              <a:rPr lang="en-US" sz="2400" dirty="0">
                <a:latin typeface="Ploni DL 1.1 AAA Light" panose="00000400000000000000" pitchFamily="50" charset="-79"/>
                <a:cs typeface="Ploni DL 1.1 AAA Light" panose="00000400000000000000" pitchFamily="50" charset="-79"/>
              </a:rPr>
              <a:t>Mo, Cu, Pb, Zn, Fe, Ni</a:t>
            </a:r>
          </a:p>
          <a:p>
            <a:pPr marL="266700" indent="-266700" algn="r" rtl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ssistant" pitchFamily="2" charset="-79"/>
              <a:buChar char="«"/>
            </a:pPr>
            <a:r>
              <a:rPr lang="he-IL" sz="2400" dirty="0">
                <a:latin typeface="Ploni DL 1.1 AAA Light" panose="00000400000000000000" pitchFamily="50" charset="-79"/>
                <a:cs typeface="Ploni DL 1.1 AAA Light" panose="00000400000000000000" pitchFamily="50" charset="-79"/>
              </a:rPr>
              <a:t>קביעת ההרכב הכימי של מטבע</a:t>
            </a:r>
          </a:p>
        </p:txBody>
      </p:sp>
    </p:spTree>
    <p:extLst>
      <p:ext uri="{BB962C8B-B14F-4D97-AF65-F5344CB8AC3E}">
        <p14:creationId xmlns:p14="http://schemas.microsoft.com/office/powerpoint/2010/main" val="22865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C38C8B-E71C-E1A0-CB9C-112B7A8C9AF6}"/>
              </a:ext>
            </a:extLst>
          </p:cNvPr>
          <p:cNvSpPr/>
          <p:nvPr/>
        </p:nvSpPr>
        <p:spPr>
          <a:xfrm flipH="1">
            <a:off x="2687942" y="1145248"/>
            <a:ext cx="879675" cy="4863665"/>
          </a:xfrm>
          <a:prstGeom prst="rect">
            <a:avLst/>
          </a:prstGeom>
          <a:solidFill>
            <a:srgbClr val="46B1E1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47A0CA-1411-677A-0B41-B84AF739D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4445" y="1674259"/>
            <a:ext cx="7323110" cy="3731118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6EEC06-F6EF-6927-F047-7D9B6371FC76}"/>
              </a:ext>
            </a:extLst>
          </p:cNvPr>
          <p:cNvSpPr txBox="1"/>
          <p:nvPr/>
        </p:nvSpPr>
        <p:spPr>
          <a:xfrm>
            <a:off x="2257462" y="5531450"/>
            <a:ext cx="7677102" cy="400110"/>
          </a:xfrm>
          <a:prstGeom prst="rect">
            <a:avLst/>
          </a:prstGeom>
          <a:solidFill>
            <a:srgbClr val="CAEEFB">
              <a:alpha val="30196"/>
            </a:srgbClr>
          </a:solidFill>
        </p:spPr>
        <p:txBody>
          <a:bodyPr wrap="square" rtlCol="1">
            <a:spAutoFit/>
          </a:bodyPr>
          <a:lstStyle>
            <a:defPPr>
              <a:defRPr lang="he-IL"/>
            </a:defPPr>
            <a:lvl1pPr algn="ctr" rtl="1">
              <a:defRPr>
                <a:solidFill>
                  <a:schemeClr val="accent1"/>
                </a:solidFill>
                <a:latin typeface="Assistant" pitchFamily="2" charset="-79"/>
                <a:cs typeface="Assistant" pitchFamily="2" charset="-79"/>
              </a:defRPr>
            </a:lvl1pPr>
          </a:lstStyle>
          <a:p>
            <a:r>
              <a:rPr lang="he-IL" sz="2000" dirty="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rPr>
              <a:t>משמאל לימין – יחידת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rPr>
              <a:t>X-Ray</a:t>
            </a:r>
            <a:r>
              <a:rPr lang="he-IL" sz="2000" dirty="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rPr>
              <a:t>, מודד אנרגיה ויחידת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Ploni DL 1.1 AAA" panose="00000500000000000000" pitchFamily="50" charset="-79"/>
                <a:cs typeface="Ploni DL 1.1 AAA" panose="00000500000000000000" pitchFamily="50" charset="-79"/>
              </a:rPr>
              <a:t>Multi Channel Analyzer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393A2AA-B65C-F18A-5535-11D99C5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sz="4000" dirty="0"/>
              <a:t>מערכת הניסוי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6278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E4AB17-E19E-008B-986E-367579E51CA8}"/>
              </a:ext>
            </a:extLst>
          </p:cNvPr>
          <p:cNvSpPr/>
          <p:nvPr/>
        </p:nvSpPr>
        <p:spPr>
          <a:xfrm>
            <a:off x="8172935" y="2335192"/>
            <a:ext cx="2862806" cy="3056940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40410-FAE1-8F46-6BD5-5ED73E18844D}"/>
              </a:ext>
            </a:extLst>
          </p:cNvPr>
          <p:cNvSpPr txBox="1"/>
          <p:nvPr/>
        </p:nvSpPr>
        <p:spPr>
          <a:xfrm>
            <a:off x="8377975" y="3436806"/>
            <a:ext cx="2452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200"/>
              </a:spcAft>
              <a:buClr>
                <a:schemeClr val="accent1"/>
              </a:buClr>
            </a:pPr>
            <a:r>
              <a:rPr lang="he-IL" sz="2400" dirty="0">
                <a:solidFill>
                  <a:schemeClr val="accent1">
                    <a:lumMod val="75000"/>
                  </a:schemeClr>
                </a:solidFill>
                <a:latin typeface="Ploni DL 1.1 AAA Medium" panose="00000600000000000000" pitchFamily="50" charset="-79"/>
                <a:cs typeface="Ploni DL 1.1 AAA Medium" panose="00000600000000000000" pitchFamily="50" charset="-79"/>
              </a:rPr>
              <a:t>מדידת ספקטרום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loni DL 1.1 AAA Medium" panose="00000600000000000000" pitchFamily="50" charset="-79"/>
                <a:cs typeface="Ploni DL 1.1 AAA Medium" panose="00000600000000000000" pitchFamily="50" charset="-79"/>
              </a:rPr>
              <a:t> X-Ray</a:t>
            </a:r>
            <a:r>
              <a:rPr lang="he-IL" sz="2400" dirty="0">
                <a:solidFill>
                  <a:schemeClr val="accent1">
                    <a:lumMod val="75000"/>
                  </a:schemeClr>
                </a:solidFill>
                <a:latin typeface="Ploni DL 1.1 AAA Medium" panose="00000600000000000000" pitchFamily="50" charset="-79"/>
                <a:cs typeface="Ploni DL 1.1 AAA Medium" panose="00000600000000000000" pitchFamily="50" charset="-79"/>
              </a:rPr>
              <a:t> אופייני עבור החומרים השונים</a:t>
            </a:r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2216D9D4-FD43-6349-9B6A-814AAED88536}"/>
              </a:ext>
            </a:extLst>
          </p:cNvPr>
          <p:cNvSpPr/>
          <p:nvPr/>
        </p:nvSpPr>
        <p:spPr>
          <a:xfrm flipV="1">
            <a:off x="8055607" y="2161572"/>
            <a:ext cx="3097462" cy="958933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BB96C-A5BA-4009-EA61-010087FA542C}"/>
              </a:ext>
            </a:extLst>
          </p:cNvPr>
          <p:cNvSpPr txBox="1"/>
          <p:nvPr/>
        </p:nvSpPr>
        <p:spPr>
          <a:xfrm>
            <a:off x="9153482" y="2252370"/>
            <a:ext cx="90171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000" dirty="0">
                <a:solidFill>
                  <a:schemeClr val="accent4">
                    <a:lumMod val="20000"/>
                    <a:lumOff val="80000"/>
                  </a:schemeClr>
                </a:solidFill>
                <a:latin typeface="Ploni DL 1.1 AAA Medium" panose="00000600000000000000" pitchFamily="50" charset="-79"/>
                <a:cs typeface="Ploni DL 1.1 AAA Medium" panose="00000600000000000000" pitchFamily="50" charset="-79"/>
              </a:rPr>
              <a:t>01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05EC76-0075-2174-270F-47DD369BA706}"/>
              </a:ext>
            </a:extLst>
          </p:cNvPr>
          <p:cNvSpPr/>
          <p:nvPr/>
        </p:nvSpPr>
        <p:spPr>
          <a:xfrm>
            <a:off x="4664597" y="2353193"/>
            <a:ext cx="2862806" cy="3056940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6782C8-41BF-96CD-F698-BD52975F71BF}"/>
                  </a:ext>
                </a:extLst>
              </p:cNvPr>
              <p:cNvSpPr txBox="1"/>
              <p:nvPr/>
            </p:nvSpPr>
            <p:spPr>
              <a:xfrm>
                <a:off x="4869636" y="3513750"/>
                <a:ext cx="2452727" cy="1354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1">
                  <a:spcAft>
                    <a:spcPts val="1200"/>
                  </a:spcAft>
                  <a:buClr>
                    <a:schemeClr val="accent1"/>
                  </a:buClr>
                </a:pPr>
                <a:r>
                  <a:rPr lang="he-IL" sz="2400" dirty="0">
                    <a:solidFill>
                      <a:schemeClr val="accent1">
                        <a:lumMod val="75000"/>
                      </a:schemeClr>
                    </a:solidFill>
                    <a:latin typeface="Ploni DL 1.1 AAA Medium" panose="00000600000000000000" pitchFamily="50" charset="-79"/>
                    <a:cs typeface="Ploni DL 1.1 AAA Medium" panose="00000600000000000000" pitchFamily="50" charset="-79"/>
                  </a:rPr>
                  <a:t>כיול המערכת לפי הנחיית היצרן</a:t>
                </a:r>
                <a:b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Ploni DL 1.1 AAA Medium" panose="00000600000000000000" pitchFamily="50" charset="-79"/>
                    <a:cs typeface="Ploni DL 1.1 AAA Medium" panose="00000600000000000000" pitchFamily="50" charset="-79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ssistant" pitchFamily="2" charset="-79"/>
                        </a:rPr>
                        <m:t>𝐶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𝐸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ssistant" pitchFamily="2" charset="-79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ssistant" pitchFamily="2" charset="-79"/>
                        </a:rPr>
                        <m:t>𝑎𝐸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ssistant" pitchFamily="2" charset="-79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ssistant" pitchFamily="2" charset="-79"/>
                        </a:rPr>
                        <m:t>𝑏</m:t>
                      </m:r>
                    </m:oMath>
                  </m:oMathPara>
                </a14:m>
                <a:endParaRPr lang="he-IL" sz="2400" dirty="0">
                  <a:solidFill>
                    <a:schemeClr val="accent1">
                      <a:lumMod val="75000"/>
                    </a:schemeClr>
                  </a:solidFill>
                  <a:latin typeface="Ploni DL 1.1 AAA Medium" panose="00000600000000000000" pitchFamily="50" charset="-79"/>
                  <a:cs typeface="Ploni DL 1.1 AAA Medium" panose="00000600000000000000" pitchFamily="50" charset="-79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6782C8-41BF-96CD-F698-BD52975F7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636" y="3513750"/>
                <a:ext cx="2452727" cy="1354217"/>
              </a:xfrm>
              <a:prstGeom prst="rect">
                <a:avLst/>
              </a:prstGeom>
              <a:blipFill>
                <a:blip r:embed="rId2"/>
                <a:stretch>
                  <a:fillRect l="-2736" t="-35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lowchart: Manual Input 11">
            <a:extLst>
              <a:ext uri="{FF2B5EF4-FFF2-40B4-BE49-F238E27FC236}">
                <a16:creationId xmlns:a16="http://schemas.microsoft.com/office/drawing/2014/main" id="{F2B873EC-8778-1E4F-D3E2-A8A3CDA7AB21}"/>
              </a:ext>
            </a:extLst>
          </p:cNvPr>
          <p:cNvSpPr/>
          <p:nvPr/>
        </p:nvSpPr>
        <p:spPr>
          <a:xfrm flipV="1">
            <a:off x="4547268" y="2161572"/>
            <a:ext cx="3097462" cy="958933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8A06A-8128-9ED8-BF69-66AD821BCE81}"/>
              </a:ext>
            </a:extLst>
          </p:cNvPr>
          <p:cNvSpPr txBox="1"/>
          <p:nvPr/>
        </p:nvSpPr>
        <p:spPr>
          <a:xfrm>
            <a:off x="5631060" y="2252370"/>
            <a:ext cx="92987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000" dirty="0">
                <a:solidFill>
                  <a:schemeClr val="accent4">
                    <a:lumMod val="20000"/>
                    <a:lumOff val="80000"/>
                  </a:schemeClr>
                </a:solidFill>
                <a:latin typeface="Ploni DL 1.1 AAA Medium" panose="00000600000000000000" pitchFamily="50" charset="-79"/>
                <a:cs typeface="Ploni DL 1.1 AAA Medium" panose="00000600000000000000" pitchFamily="50" charset="-79"/>
              </a:rPr>
              <a:t>02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5F776-A49C-8022-7C48-9C996DA902D1}"/>
              </a:ext>
            </a:extLst>
          </p:cNvPr>
          <p:cNvSpPr/>
          <p:nvPr/>
        </p:nvSpPr>
        <p:spPr>
          <a:xfrm>
            <a:off x="1156258" y="2335192"/>
            <a:ext cx="2862806" cy="3056940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20D14D-4F3D-F66E-875C-C2CDFD8E2D70}"/>
              </a:ext>
            </a:extLst>
          </p:cNvPr>
          <p:cNvSpPr txBox="1"/>
          <p:nvPr/>
        </p:nvSpPr>
        <p:spPr>
          <a:xfrm>
            <a:off x="1297270" y="3329084"/>
            <a:ext cx="25807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200"/>
              </a:spcAft>
              <a:buClr>
                <a:schemeClr val="accent1"/>
              </a:buClr>
            </a:pPr>
            <a:r>
              <a:rPr lang="he-IL" sz="2400" dirty="0">
                <a:solidFill>
                  <a:schemeClr val="accent1">
                    <a:lumMod val="75000"/>
                  </a:schemeClr>
                </a:solidFill>
                <a:latin typeface="Ploni DL 1.1 AAA Medium" panose="00000600000000000000" pitchFamily="50" charset="-79"/>
                <a:cs typeface="Ploni DL 1.1 AAA Medium" panose="00000600000000000000" pitchFamily="50" charset="-79"/>
              </a:rPr>
              <a:t>השוואת קווי הפליטה למקור ידוע על מנת לקבוע את ההרכב הכימי של המטבע</a:t>
            </a:r>
          </a:p>
        </p:txBody>
      </p:sp>
      <p:sp>
        <p:nvSpPr>
          <p:cNvPr id="16" name="Flowchart: Manual Input 15">
            <a:extLst>
              <a:ext uri="{FF2B5EF4-FFF2-40B4-BE49-F238E27FC236}">
                <a16:creationId xmlns:a16="http://schemas.microsoft.com/office/drawing/2014/main" id="{2695950C-0254-4E1F-36BD-E86E0AC05027}"/>
              </a:ext>
            </a:extLst>
          </p:cNvPr>
          <p:cNvSpPr/>
          <p:nvPr/>
        </p:nvSpPr>
        <p:spPr>
          <a:xfrm flipV="1">
            <a:off x="1038930" y="2161572"/>
            <a:ext cx="3097462" cy="958933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14CBF-4CC3-9A2E-B4A8-857CE7EBD5EF}"/>
              </a:ext>
            </a:extLst>
          </p:cNvPr>
          <p:cNvSpPr txBox="1"/>
          <p:nvPr/>
        </p:nvSpPr>
        <p:spPr>
          <a:xfrm>
            <a:off x="2122722" y="2252370"/>
            <a:ext cx="92987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000" dirty="0">
                <a:solidFill>
                  <a:schemeClr val="accent4">
                    <a:lumMod val="20000"/>
                    <a:lumOff val="80000"/>
                  </a:schemeClr>
                </a:solidFill>
                <a:latin typeface="Ploni DL 1.1 AAA Medium" panose="00000600000000000000" pitchFamily="50" charset="-79"/>
                <a:cs typeface="Ploni DL 1.1 AAA Medium" panose="00000600000000000000" pitchFamily="50" charset="-79"/>
              </a:rPr>
              <a:t>03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1C367C44-0F58-1FB2-F6B2-BA2110A88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8" y="483529"/>
            <a:ext cx="7545371" cy="661720"/>
          </a:xfrm>
        </p:spPr>
        <p:txBody>
          <a:bodyPr/>
          <a:lstStyle/>
          <a:p>
            <a:pPr algn="r" rtl="1"/>
            <a:r>
              <a:rPr lang="he-IL" sz="4000" dirty="0"/>
              <a:t>שלבי הניסוי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C8F2FB-0954-28E9-DC84-4B6521A36678}"/>
              </a:ext>
            </a:extLst>
          </p:cNvPr>
          <p:cNvSpPr/>
          <p:nvPr/>
        </p:nvSpPr>
        <p:spPr>
          <a:xfrm flipH="1">
            <a:off x="-367374" y="-486781"/>
            <a:ext cx="840253" cy="1884710"/>
          </a:xfrm>
          <a:prstGeom prst="rect">
            <a:avLst/>
          </a:prstGeom>
          <a:solidFill>
            <a:srgbClr val="FBE3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D898F-B183-3995-A66D-B923CB582196}"/>
              </a:ext>
            </a:extLst>
          </p:cNvPr>
          <p:cNvSpPr/>
          <p:nvPr/>
        </p:nvSpPr>
        <p:spPr>
          <a:xfrm rot="5400000" flipH="1">
            <a:off x="-611746" y="57218"/>
            <a:ext cx="488744" cy="1895662"/>
          </a:xfrm>
          <a:prstGeom prst="rect">
            <a:avLst/>
          </a:prstGeom>
          <a:solidFill>
            <a:srgbClr val="FBE3D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9969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6054</TotalTime>
  <Words>1020</Words>
  <Application>Microsoft Office PowerPoint</Application>
  <PresentationFormat>Widescreen</PresentationFormat>
  <Paragraphs>195</Paragraphs>
  <Slides>35</Slides>
  <Notes>7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Cambria Math</vt:lpstr>
      <vt:lpstr>Assistant</vt:lpstr>
      <vt:lpstr>Ploni DL 1.1 AAA D-Bold</vt:lpstr>
      <vt:lpstr>Ploni DL 1.1 AAA Black</vt:lpstr>
      <vt:lpstr>Aptos Display</vt:lpstr>
      <vt:lpstr>Arial</vt:lpstr>
      <vt:lpstr>Ploni DL 1.1 AAA Medium</vt:lpstr>
      <vt:lpstr>Aptos</vt:lpstr>
      <vt:lpstr>Ploni DL 1.1 AAA</vt:lpstr>
      <vt:lpstr>Ploni DL 1.1 AAA Light</vt:lpstr>
      <vt:lpstr>Office Theme</vt:lpstr>
      <vt:lpstr>PowerPoint Presentation</vt:lpstr>
      <vt:lpstr>PowerPoint Presentation</vt:lpstr>
      <vt:lpstr>PowerPoint Presentation</vt:lpstr>
      <vt:lpstr>ינון בקרינת אלקטרונים</vt:lpstr>
      <vt:lpstr>ספקטרום X-Ray</vt:lpstr>
      <vt:lpstr>פלורסנסציית קרינת X-Ray (XRF)</vt:lpstr>
      <vt:lpstr>מטרות הניסוי</vt:lpstr>
      <vt:lpstr>מערכת הניסוי</vt:lpstr>
      <vt:lpstr>שלבי הניסוי</vt:lpstr>
      <vt:lpstr>חלק 1 – ספקטרום X-Ray של Mo</vt:lpstr>
      <vt:lpstr>חלק 2 – כיול מכשיר המדידה</vt:lpstr>
      <vt:lpstr>ספקטרום X-Ray של Mo</vt:lpstr>
      <vt:lpstr>ספקטרום X-Ray של Mo</vt:lpstr>
      <vt:lpstr>ספקטרום X-Ray של Cu</vt:lpstr>
      <vt:lpstr>ספקטרום X-Ray של Cu</vt:lpstr>
      <vt:lpstr>ספקטרום X-Ray של Pb</vt:lpstr>
      <vt:lpstr>ספקטרום X-Ray של Pb</vt:lpstr>
      <vt:lpstr>ספקטרום X-Ray של Pb</vt:lpstr>
      <vt:lpstr>ספקטרום X-Ray של Zn</vt:lpstr>
      <vt:lpstr>ספקטרום X-Ray של Zn</vt:lpstr>
      <vt:lpstr>ספקטרום X-Ray של Fe</vt:lpstr>
      <vt:lpstr>ספקטרום X-Ray של Fe</vt:lpstr>
      <vt:lpstr>ספקטרום X-Ray של Ni</vt:lpstr>
      <vt:lpstr>ספקטרום X-Ray של Ni</vt:lpstr>
      <vt:lpstr>חלק 3 – ספקטרום מטבע</vt:lpstr>
      <vt:lpstr>חלק 3 – ספקטרום מטבע</vt:lpstr>
      <vt:lpstr>ספקטרום של מטבע – לפי בנק ישראל </vt:lpstr>
      <vt:lpstr>דיון בתוצאות</vt:lpstr>
      <vt:lpstr>מסקנות</vt:lpstr>
      <vt:lpstr>PowerPoint Presentation</vt:lpstr>
      <vt:lpstr>מקורות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</dc:creator>
  <cp:lastModifiedBy>Gal Granot</cp:lastModifiedBy>
  <cp:revision>173</cp:revision>
  <dcterms:created xsi:type="dcterms:W3CDTF">2024-03-30T16:37:03Z</dcterms:created>
  <dcterms:modified xsi:type="dcterms:W3CDTF">2024-08-19T08:15:05Z</dcterms:modified>
</cp:coreProperties>
</file>